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428" r:id="rId3"/>
    <p:sldId id="406" r:id="rId4"/>
    <p:sldId id="400" r:id="rId5"/>
    <p:sldId id="401" r:id="rId6"/>
    <p:sldId id="403" r:id="rId7"/>
    <p:sldId id="402" r:id="rId8"/>
    <p:sldId id="404" r:id="rId9"/>
    <p:sldId id="410" r:id="rId10"/>
    <p:sldId id="413" r:id="rId11"/>
    <p:sldId id="411" r:id="rId12"/>
    <p:sldId id="407" r:id="rId13"/>
    <p:sldId id="423" r:id="rId14"/>
    <p:sldId id="424" r:id="rId15"/>
    <p:sldId id="425" r:id="rId16"/>
    <p:sldId id="426" r:id="rId17"/>
    <p:sldId id="427" r:id="rId18"/>
    <p:sldId id="414" r:id="rId19"/>
    <p:sldId id="415" r:id="rId20"/>
    <p:sldId id="418" r:id="rId21"/>
    <p:sldId id="419" r:id="rId22"/>
    <p:sldId id="420" r:id="rId23"/>
    <p:sldId id="421" r:id="rId24"/>
    <p:sldId id="422" r:id="rId25"/>
    <p:sldId id="409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4EFF"/>
    <a:srgbClr val="FF2900"/>
    <a:srgbClr val="00C300"/>
    <a:srgbClr val="FF1800"/>
    <a:srgbClr val="FF4232"/>
    <a:srgbClr val="CF3023"/>
    <a:srgbClr val="00B050"/>
    <a:srgbClr val="D000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87"/>
    <p:restoredTop sz="94718"/>
  </p:normalViewPr>
  <p:slideViewPr>
    <p:cSldViewPr snapToGrid="0" snapToObjects="1">
      <p:cViewPr>
        <p:scale>
          <a:sx n="120" d="100"/>
          <a:sy n="120" d="100"/>
        </p:scale>
        <p:origin x="1408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tiff>
</file>

<file path=ppt/media/image30.tiff>
</file>

<file path=ppt/media/image31.png>
</file>

<file path=ppt/media/image32.tiff>
</file>

<file path=ppt/media/image33.png>
</file>

<file path=ppt/media/image34.png>
</file>

<file path=ppt/media/image35.tiff>
</file>

<file path=ppt/media/image36.tiff>
</file>

<file path=ppt/media/image37.tiff>
</file>

<file path=ppt/media/image38.tiff>
</file>

<file path=ppt/media/image39.tiff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tiff>
</file>

<file path=ppt/media/image46.tiff>
</file>

<file path=ppt/media/image47.png>
</file>

<file path=ppt/media/image48.tiff>
</file>

<file path=ppt/media/image49.tiff>
</file>

<file path=ppt/media/image5.png>
</file>

<file path=ppt/media/image50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F80EF-30D3-F644-A0D8-F1E5655B86F5}" type="datetimeFigureOut">
              <a:rPr lang="en-US" smtClean="0"/>
              <a:t>9/16/18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89AA5-E2CB-1848-A0F9-36A33A4B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42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FA7D3-5C79-C241-BB08-E33DA176DFED}" type="datetimeFigureOut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93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bhatt55@asu.edu" TargetMode="External"/><Relationship Id="rId4" Type="http://schemas.openxmlformats.org/officeDocument/2006/relationships/hyperlink" Target="mailto:wwang239@asu.edu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sgil@asu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8.png"/><Relationship Id="rId8" Type="http://schemas.openxmlformats.org/officeDocument/2006/relationships/image" Target="../media/image29.tiff"/><Relationship Id="rId9" Type="http://schemas.openxmlformats.org/officeDocument/2006/relationships/image" Target="../media/image3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4" Type="http://schemas.openxmlformats.org/officeDocument/2006/relationships/image" Target="../media/image30.tiff"/><Relationship Id="rId5" Type="http://schemas.openxmlformats.org/officeDocument/2006/relationships/image" Target="../media/image32.tiff"/><Relationship Id="rId6" Type="http://schemas.openxmlformats.org/officeDocument/2006/relationships/image" Target="../media/image33.png"/><Relationship Id="rId7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4" Type="http://schemas.openxmlformats.org/officeDocument/2006/relationships/image" Target="../media/image3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9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tiff"/><Relationship Id="rId4" Type="http://schemas.openxmlformats.org/officeDocument/2006/relationships/image" Target="../media/image4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tiff"/><Relationship Id="rId4" Type="http://schemas.openxmlformats.org/officeDocument/2006/relationships/image" Target="../media/image4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jpg"/><Relationship Id="rId3" Type="http://schemas.openxmlformats.org/officeDocument/2006/relationships/image" Target="../media/image49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CSE 574 Lecture </a:t>
            </a:r>
            <a:r>
              <a:rPr lang="en-US" b="1" dirty="0"/>
              <a:t>9</a:t>
            </a:r>
            <a:r>
              <a:rPr lang="en-US" b="1" dirty="0" smtClean="0"/>
              <a:t>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Dynamic Programming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1631" y="3925313"/>
            <a:ext cx="7618739" cy="1241822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b="1" dirty="0" smtClean="0"/>
              <a:t>Professor: </a:t>
            </a:r>
            <a:r>
              <a:rPr lang="en-US" dirty="0" smtClean="0"/>
              <a:t>Stephanie Gil</a:t>
            </a:r>
          </a:p>
          <a:p>
            <a:pPr algn="l"/>
            <a:r>
              <a:rPr lang="en-US" b="1" dirty="0" smtClean="0"/>
              <a:t>Email: </a:t>
            </a:r>
            <a:r>
              <a:rPr lang="en-US" dirty="0" smtClean="0">
                <a:hlinkClick r:id="rId2"/>
              </a:rPr>
              <a:t>sgil@asu.edu</a:t>
            </a:r>
            <a:r>
              <a:rPr lang="en-US" dirty="0" smtClean="0"/>
              <a:t> (Office hours M 12-1pm BYENG 386)</a:t>
            </a:r>
          </a:p>
          <a:p>
            <a:pPr algn="l"/>
            <a:r>
              <a:rPr lang="en-US" b="1" dirty="0" smtClean="0"/>
              <a:t>TAs: </a:t>
            </a:r>
            <a:r>
              <a:rPr lang="en-US" dirty="0" err="1" smtClean="0"/>
              <a:t>Sushmita</a:t>
            </a:r>
            <a:r>
              <a:rPr lang="en-US" dirty="0" smtClean="0"/>
              <a:t> Bhattacharya </a:t>
            </a:r>
            <a:r>
              <a:rPr lang="en-US" dirty="0" smtClean="0">
                <a:hlinkClick r:id="rId3"/>
              </a:rPr>
              <a:t>sbhatt55@asu.edu</a:t>
            </a:r>
            <a:r>
              <a:rPr lang="en-US" dirty="0" smtClean="0"/>
              <a:t> (Office hours M 5-6 BYENG 392)</a:t>
            </a:r>
          </a:p>
          <a:p>
            <a:pPr algn="l"/>
            <a:r>
              <a:rPr lang="en-US" dirty="0" smtClean="0"/>
              <a:t>         </a:t>
            </a:r>
            <a:r>
              <a:rPr lang="en-US" dirty="0" err="1" smtClean="0"/>
              <a:t>Weiying</a:t>
            </a:r>
            <a:r>
              <a:rPr lang="en-US" dirty="0" smtClean="0"/>
              <a:t> Wang </a:t>
            </a:r>
            <a:r>
              <a:rPr lang="en-US" dirty="0" smtClean="0">
                <a:hlinkClick r:id="rId4"/>
              </a:rPr>
              <a:t>wwang239@asu.edu</a:t>
            </a:r>
            <a:r>
              <a:rPr lang="en-US" dirty="0" smtClean="0"/>
              <a:t> (Office hours </a:t>
            </a:r>
            <a:r>
              <a:rPr lang="en-US" dirty="0" err="1"/>
              <a:t>Th</a:t>
            </a:r>
            <a:r>
              <a:rPr lang="en-US" dirty="0"/>
              <a:t> 2:30-3:30 </a:t>
            </a:r>
            <a:r>
              <a:rPr lang="en-US" dirty="0" smtClean="0"/>
              <a:t> BYENG 392)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8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158" y="290698"/>
            <a:ext cx="8185741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Optimality and the DP Algorithm (</a:t>
            </a:r>
            <a:r>
              <a:rPr lang="en-US" sz="4000" dirty="0" err="1" smtClean="0"/>
              <a:t>cont</a:t>
            </a:r>
            <a:r>
              <a:rPr lang="en-US" sz="4000" dirty="0" smtClean="0"/>
              <a:t>)</a:t>
            </a:r>
            <a:endParaRPr lang="en-US" sz="4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02019" y="1825624"/>
                <a:ext cx="8782493" cy="4872887"/>
              </a:xfrm>
            </p:spPr>
            <p:txBody>
              <a:bodyPr>
                <a:noAutofit/>
              </a:bodyPr>
              <a:lstStyle/>
              <a:p>
                <a:r>
                  <a:rPr lang="en-US" sz="2000" dirty="0" smtClean="0"/>
                  <a:t>Proof: Use induction (p25 of the </a:t>
                </a:r>
                <a:r>
                  <a:rPr lang="en-US" sz="2000" dirty="0" err="1"/>
                  <a:t>Bertsekas</a:t>
                </a:r>
                <a:r>
                  <a:rPr lang="en-US" sz="2000" dirty="0"/>
                  <a:t> text)</a:t>
                </a:r>
              </a:p>
              <a:p>
                <a:pPr lvl="1"/>
                <a:r>
                  <a:rPr lang="en-US" sz="1800" i="1" dirty="0"/>
                  <a:t>WTS</a:t>
                </a:r>
                <a:r>
                  <a:rPr lang="en-US" sz="1800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sz="1600" i="1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sz="1600" i="1">
                            <a:latin typeface="Cambria Math" charset="0"/>
                          </a:rPr>
                          <m:t>∗</m:t>
                        </m:r>
                      </m:sup>
                    </m:sSubSup>
                    <m:d>
                      <m:dPr>
                        <m:ctrlPr>
                          <a:rPr lang="en-US" sz="16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1600" i="1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sz="16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sz="16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sz="1600" i="1">
                        <a:latin typeface="Cambria Math" charset="0"/>
                      </a:rPr>
                      <m:t>)</m:t>
                    </m:r>
                  </m:oMath>
                </a14:m>
                <a:endParaRPr lang="en-US" sz="1600" i="1" dirty="0"/>
              </a:p>
              <a:p>
                <a:pPr lvl="1"/>
                <a:r>
                  <a:rPr lang="en-US" sz="1800" i="1" dirty="0"/>
                  <a:t>Base case</a:t>
                </a:r>
                <a:r>
                  <a:rPr lang="en-US" sz="1800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sz="1800" i="1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sz="1800" i="1">
                            <a:latin typeface="Cambria Math" charset="0"/>
                          </a:rPr>
                          <m:t>𝑁</m:t>
                        </m:r>
                      </m:sub>
                      <m:sup>
                        <m:r>
                          <a:rPr lang="en-US" sz="1800" i="1">
                            <a:latin typeface="Cambria Math" charset="0"/>
                          </a:rPr>
                          <m:t>∗</m:t>
                        </m:r>
                      </m:sup>
                    </m:sSubSup>
                    <m:r>
                      <a:rPr lang="en-US" sz="1800" i="1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sz="1800" i="1">
                            <a:latin typeface="Cambria Math" charset="0"/>
                          </a:rPr>
                          <m:t>𝑁</m:t>
                        </m:r>
                      </m:sub>
                    </m:sSub>
                    <m:r>
                      <a:rPr lang="en-US" sz="1800" i="1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charset="0"/>
                          </a:rPr>
                          <m:t>𝑔</m:t>
                        </m:r>
                      </m:e>
                      <m:sub>
                        <m:r>
                          <a:rPr lang="en-US" sz="1800" i="1">
                            <a:latin typeface="Cambria Math" charset="0"/>
                          </a:rPr>
                          <m:t>𝑁</m:t>
                        </m:r>
                      </m:sub>
                    </m:sSub>
                  </m:oMath>
                </a14:m>
                <a:endParaRPr lang="en-US" sz="1800" i="1" dirty="0"/>
              </a:p>
              <a:p>
                <a:pPr lvl="1"/>
                <a:r>
                  <a:rPr lang="en-US" sz="1800" i="1" dirty="0"/>
                  <a:t>Inductive hypothesis</a:t>
                </a:r>
                <a:r>
                  <a:rPr lang="en-US" sz="1800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sz="1800" i="1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sz="1800" i="1">
                            <a:latin typeface="Cambria Math" charset="0"/>
                          </a:rPr>
                          <m:t>𝑘</m:t>
                        </m:r>
                        <m:r>
                          <a:rPr lang="en-US" sz="1800" i="1">
                            <a:latin typeface="Cambria Math" charset="0"/>
                          </a:rPr>
                          <m:t>+1</m:t>
                        </m:r>
                      </m:sub>
                      <m:sup>
                        <m:r>
                          <a:rPr lang="en-US" sz="1800" i="1">
                            <a:latin typeface="Cambria Math" charset="0"/>
                          </a:rPr>
                          <m:t>∗</m:t>
                        </m:r>
                      </m:sup>
                    </m:sSubSup>
                    <m:d>
                      <m:dPr>
                        <m:ctrlPr>
                          <a:rPr lang="en-US" sz="18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800" i="1">
                                <a:latin typeface="Cambria Math" charset="0"/>
                              </a:rPr>
                              <m:t>𝑘</m:t>
                            </m:r>
                            <m:r>
                              <a:rPr lang="en-US" sz="1800" i="1">
                                <a:latin typeface="Cambria Math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r>
                      <a:rPr lang="en-US" sz="1800" i="1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sz="1800" i="1">
                            <a:latin typeface="Cambria Math" charset="0"/>
                          </a:rPr>
                          <m:t>𝑘</m:t>
                        </m:r>
                        <m:r>
                          <a:rPr lang="en-US" sz="1800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sz="18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sz="18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800" i="1">
                            <a:latin typeface="Cambria Math" charset="0"/>
                          </a:rPr>
                          <m:t>𝑘</m:t>
                        </m:r>
                        <m:r>
                          <a:rPr lang="en-US" sz="1800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sz="1800" i="1">
                        <a:latin typeface="Cambria Math" charset="0"/>
                      </a:rPr>
                      <m:t>)</m:t>
                    </m:r>
                  </m:oMath>
                </a14:m>
                <a:endParaRPr lang="en-US" sz="1200" i="1" dirty="0"/>
              </a:p>
              <a:p>
                <a:pPr lvl="1"/>
                <a:r>
                  <a:rPr lang="en-US" sz="1800" i="1" dirty="0"/>
                  <a:t>k</a:t>
                </a:r>
                <a:r>
                  <a:rPr lang="en-US" sz="1800" i="1" dirty="0"/>
                  <a:t>th </a:t>
                </a:r>
                <a:r>
                  <a:rPr lang="en-US" sz="1800" i="1" dirty="0" smtClean="0"/>
                  <a:t>stage</a:t>
                </a:r>
                <a:r>
                  <a:rPr lang="en-US" sz="1800" dirty="0" smtClean="0"/>
                  <a:t>:</a:t>
                </a:r>
              </a:p>
              <a:p>
                <a:pPr lvl="1"/>
                <a:endParaRPr lang="en-US" sz="1800" dirty="0"/>
              </a:p>
              <a:p>
                <a:pPr marL="0" indent="0">
                  <a:buNone/>
                </a:pP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sz="1800" i="1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sz="1800" i="1">
                            <a:latin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sz="1800" i="1">
                            <a:latin typeface="Cambria Math" charset="0"/>
                          </a:rPr>
                          <m:t>∗</m:t>
                        </m:r>
                      </m:sup>
                    </m:sSubSup>
                    <m:d>
                      <m:dPr>
                        <m:ctrlPr>
                          <a:rPr lang="en-US" sz="18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800" i="1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1800" i="1">
                        <a:latin typeface="Cambria Math" charset="0"/>
                      </a:rPr>
                      <m:t>=</m:t>
                    </m:r>
                  </m:oMath>
                </a14:m>
                <a:endParaRPr lang="en-US" sz="1800" i="1" dirty="0">
                  <a:latin typeface="Cambria Math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1800" i="1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800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1800" i="1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1800" i="1">
                                  <a:latin typeface="Cambria Math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18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𝜋</m:t>
                                  </m:r>
                                </m:e>
                                <m:sup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𝑘</m:t>
                                  </m:r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+1</m:t>
                                  </m:r>
                                </m:sup>
                              </m:sSup>
                              <m:r>
                                <a:rPr lang="en-US" sz="1800" i="1">
                                  <a:latin typeface="Cambria Math" charset="0"/>
                                </a:rPr>
                                <m:t>)</m:t>
                              </m:r>
                            </m:lim>
                          </m:limLow>
                          <m:sSub>
                            <m:sSubPr>
                              <m:ctrlPr>
                                <a:rPr lang="en-US" sz="1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𝑘</m:t>
                                  </m:r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,…,</m:t>
                                  </m:r>
                                  <m:sSub>
                                    <m:sSubPr>
                                      <m:ctrlPr>
                                        <a:rPr lang="en-US" sz="1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i="1">
                                          <a:latin typeface="Cambria Math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1800" i="1">
                                          <a:latin typeface="Cambria Math" charset="0"/>
                                        </a:rPr>
                                        <m:t>𝑁</m:t>
                                      </m:r>
                                      <m:r>
                                        <a:rPr lang="en-US" sz="1800" i="1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sub>
                              </m:sSub>
                            </m:sub>
                          </m:sSub>
                          <m:r>
                            <a:rPr lang="en-US" sz="1800">
                              <a:latin typeface="Cambria Math" charset="0"/>
                            </a:rPr>
                            <m:t>  </m:t>
                          </m:r>
                        </m:fName>
                        <m:e>
                          <m:r>
                            <a:rPr lang="en-US" sz="1800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1800" i="1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8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i="1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800" i="1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1800" i="1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800" i="1"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800" i="1">
                              <a:latin typeface="Cambria Math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ctrlPr>
                                <a:rPr lang="is-IS" sz="18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sz="1800" i="1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sz="1800" i="1">
                                  <a:latin typeface="Cambria Math" charset="0"/>
                                </a:rPr>
                                <m:t>=</m:t>
                              </m:r>
                              <m:r>
                                <a:rPr lang="en-US" sz="1800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sz="1800" i="1">
                                  <a:latin typeface="Cambria Math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1800" i="1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sz="1800" i="1">
                                  <a:latin typeface="Cambria Math" charset="0"/>
                                </a:rPr>
                                <m:t>−1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8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i="1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800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, </m:t>
                                  </m:r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𝜇</m:t>
                                  </m:r>
                                  <m:d>
                                    <m:dPr>
                                      <m:ctrlPr>
                                        <a:rPr lang="en-US" sz="18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800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latin typeface="Cambria Math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1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i="1">
                                          <a:latin typeface="Cambria Math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1800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US" sz="1800" i="1">
                              <a:latin typeface="Cambria Math" charset="0"/>
                            </a:rPr>
                            <m:t>}</m:t>
                          </m:r>
                        </m:e>
                      </m:func>
                    </m:oMath>
                  </m:oMathPara>
                </a14:m>
                <a:endParaRPr lang="en-US" sz="1800" dirty="0" smtClean="0"/>
              </a:p>
              <a:p>
                <a:pPr marL="0" indent="0">
                  <a:buNone/>
                </a:pPr>
                <a:endParaRPr lang="en-US" sz="1800" dirty="0" smtClean="0"/>
              </a:p>
              <a:p>
                <a:pPr marL="0" indent="0">
                  <a:buNone/>
                </a:pPr>
                <a:r>
                  <a:rPr lang="en-US" sz="1800" dirty="0" smtClean="0"/>
                  <a:t>=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b="0" i="1" smtClean="0">
                            <a:latin typeface="Cambria Math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1800" b="0" i="0" smtClean="0">
                                <a:latin typeface="Cambria Math" charset="0"/>
                              </a:rPr>
                              <m:t>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charset="0"/>
                              </a:rPr>
                              <m:t>𝐸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</m:sub>
                        </m:sSub>
                        <m:r>
                          <a:rPr lang="en-US" sz="1800" b="0" i="1" smtClean="0">
                            <a:latin typeface="Cambria Math" charset="0"/>
                          </a:rPr>
                          <m:t>{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sz="1800" b="0" i="1" smtClean="0">
                                <a:latin typeface="Cambria Math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1800" b="0" i="1" smtClean="0">
                                <a:latin typeface="Cambria Math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  <m:r>
                          <a:rPr lang="en-US" sz="1800" b="0" i="1" smtClean="0">
                            <a:latin typeface="Cambria Math" charset="0"/>
                          </a:rPr>
                          <m:t>+</m:t>
                        </m:r>
                        <m:func>
                          <m:func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1800" b="0" i="0" smtClean="0">
                                    <a:latin typeface="Cambria Math" charset="0"/>
                                  </a:rPr>
                                  <m:t>min</m:t>
                                </m:r>
                              </m:e>
                              <m:lim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𝑘</m:t>
                                    </m:r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+1</m:t>
                                    </m:r>
                                  </m:sub>
                                </m:sSub>
                              </m:lim>
                            </m:limLow>
                          </m:fName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𝐸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𝑘</m:t>
                                    </m:r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,…</m:t>
                                </m:r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𝑁</m:t>
                                    </m:r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−1</m:t>
                                    </m:r>
                                  </m:sub>
                                </m:s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{</m:t>
                                </m:r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𝑁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1800" b="0" i="1" smtClean="0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800" b="0" i="1" smtClean="0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b="0" i="1" smtClean="0">
                                            <a:latin typeface="Cambria Math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800" b="0" i="1" smtClean="0">
                                            <a:latin typeface="Cambria Math" charset="0"/>
                                          </a:rPr>
                                          <m:t>𝑁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+</m:t>
                                </m:r>
                              </m:sub>
                            </m:sSub>
                          </m:e>
                        </m:func>
                      </m:e>
                    </m:func>
                    <m:nary>
                      <m:naryPr>
                        <m:chr m:val="∑"/>
                        <m:ctrlPr>
                          <a:rPr lang="is-IS" sz="1800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sz="1800" i="1">
                            <a:latin typeface="Cambria Math" charset="0"/>
                          </a:rPr>
                          <m:t>𝑖</m:t>
                        </m:r>
                        <m:r>
                          <a:rPr lang="en-US" sz="1800" i="1">
                            <a:latin typeface="Cambria Math" charset="0"/>
                          </a:rPr>
                          <m:t>=</m:t>
                        </m:r>
                        <m:r>
                          <a:rPr lang="en-US" sz="1800" i="1">
                            <a:latin typeface="Cambria Math" charset="0"/>
                          </a:rPr>
                          <m:t>𝑘</m:t>
                        </m:r>
                        <m:r>
                          <a:rPr lang="en-US" sz="1800" i="1">
                            <a:latin typeface="Cambria Math" charset="0"/>
                          </a:rPr>
                          <m:t>+1</m:t>
                        </m:r>
                      </m:sub>
                      <m:sup>
                        <m:r>
                          <a:rPr lang="en-US" sz="1800" i="1">
                            <a:latin typeface="Cambria Math" charset="0"/>
                          </a:rPr>
                          <m:t>𝑁</m:t>
                        </m:r>
                        <m:r>
                          <a:rPr lang="en-US" sz="1800" i="1">
                            <a:latin typeface="Cambria Math" charset="0"/>
                          </a:rPr>
                          <m:t>−1</m:t>
                        </m:r>
                      </m:sup>
                      <m:e>
                        <m:sSub>
                          <m:sSubPr>
                            <m:ctrlPr>
                              <a:rPr lang="en-US" sz="18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18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1800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800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1800" i="1">
                                <a:latin typeface="Cambria Math" charset="0"/>
                              </a:rPr>
                              <m:t>, </m:t>
                            </m:r>
                            <m:r>
                              <a:rPr lang="en-US" sz="1800" i="1">
                                <a:latin typeface="Cambria Math" charset="0"/>
                              </a:rPr>
                              <m:t>𝜇</m:t>
                            </m:r>
                            <m:d>
                              <m:dPr>
                                <m:ctrlPr>
                                  <a:rPr lang="en-US" sz="18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1800" i="1">
                                <a:latin typeface="Cambria Math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18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800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US" sz="1800" dirty="0" smtClean="0"/>
                  <a:t>}</a:t>
                </a:r>
              </a:p>
              <a:p>
                <a:pPr marL="0" indent="0">
                  <a:buNone/>
                </a:pPr>
                <a:endParaRPr lang="en-US" sz="1800" dirty="0" smtClean="0"/>
              </a:p>
              <a:p>
                <a:pPr marL="0" indent="0">
                  <a:buNone/>
                </a:pPr>
                <a:r>
                  <a:rPr lang="en-US" sz="1800" dirty="0" smtClean="0"/>
                  <a:t>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b="0" i="1" smtClean="0">
                            <a:latin typeface="Cambria Math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1800" b="0" i="0" smtClean="0">
                                <a:latin typeface="Cambria Math" charset="0"/>
                              </a:rPr>
                              <m:t>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charset="0"/>
                              </a:rPr>
                              <m:t>𝐸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</m:sub>
                        </m:sSub>
                        <m:r>
                          <a:rPr lang="en-US" sz="1800" b="0" i="1" smtClean="0">
                            <a:latin typeface="Cambria Math" charset="0"/>
                          </a:rPr>
                          <m:t>{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sz="1800" b="0" i="1" smtClean="0">
                                <a:latin typeface="Cambria Math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latin typeface="Cambria Math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  <m:r>
                          <a:rPr lang="en-US" sz="1800" b="0" i="1" smtClean="0">
                            <a:latin typeface="Cambria Math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lang="en-US" sz="1800" b="0" i="1" smtClean="0">
                                <a:latin typeface="Cambria Math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charset="0"/>
                              </a:rPr>
                              <m:t>𝑘</m:t>
                            </m:r>
                            <m:r>
                              <a:rPr lang="en-US" sz="1800" b="0" i="1" smtClean="0">
                                <a:latin typeface="Cambria Math" charset="0"/>
                              </a:rPr>
                              <m:t>+1</m:t>
                            </m:r>
                          </m:sub>
                          <m:sup>
                            <m:r>
                              <a:rPr lang="en-US" sz="1800" b="0" i="1" smtClean="0">
                                <a:latin typeface="Cambria Math" charset="0"/>
                              </a:rPr>
                              <m:t>∗</m:t>
                            </m:r>
                          </m:sup>
                        </m:sSubSup>
                      </m:e>
                    </m:func>
                    <m:r>
                      <a:rPr lang="en-US" sz="1800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sz="18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charset="0"/>
                          </a:rPr>
                          <m:t>𝑓</m:t>
                        </m:r>
                      </m:e>
                      <m:sub>
                        <m:r>
                          <a:rPr lang="en-US" sz="1800" b="0" i="1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1800" b="0" i="1" smtClean="0">
                            <a:latin typeface="Cambria Math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  <m:r>
                          <a:rPr lang="en-US" sz="1800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1800" b="0" i="1" smtClean="0">
                        <a:latin typeface="Cambria Math" charset="0"/>
                      </a:rPr>
                      <m:t>)}</m:t>
                    </m:r>
                  </m:oMath>
                </a14:m>
                <a:endParaRPr lang="en-US" sz="1800" b="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2019" y="1825624"/>
                <a:ext cx="8782493" cy="4872887"/>
              </a:xfrm>
              <a:blipFill rotWithShape="0">
                <a:blip r:embed="rId2"/>
                <a:stretch>
                  <a:fillRect l="-625" t="-1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3476846" y="4763386"/>
            <a:ext cx="3136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Principle of optimality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8" name="Left Brace 7"/>
          <p:cNvSpPr/>
          <p:nvPr/>
        </p:nvSpPr>
        <p:spPr>
          <a:xfrm rot="5400000">
            <a:off x="4157330" y="4901610"/>
            <a:ext cx="265814" cy="574158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182679" y="6519446"/>
            <a:ext cx="4260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Next step: use inductive hypothesis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0" name="Left Brace 9"/>
          <p:cNvSpPr/>
          <p:nvPr/>
        </p:nvSpPr>
        <p:spPr>
          <a:xfrm rot="16200000">
            <a:off x="3320902" y="6159796"/>
            <a:ext cx="203791" cy="575930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097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9" grpId="0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“Cost-to-Go”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5423" y="1814992"/>
                <a:ext cx="8325294" cy="488351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If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bSup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bSup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 minimizes the right-hand side of the DP recursion for each </a:t>
                </a:r>
                <a:r>
                  <a:rPr lang="en-US" dirty="0" err="1" smtClean="0"/>
                  <a:t>x</a:t>
                </a:r>
                <a:r>
                  <a:rPr lang="en-US" baseline="-25000" dirty="0" err="1" smtClean="0"/>
                  <a:t>k</a:t>
                </a:r>
                <a:r>
                  <a:rPr lang="en-US" dirty="0" smtClean="0"/>
                  <a:t> and k then the policy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𝜋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𝑁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 smtClean="0"/>
                  <a:t> is optimal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Interpretation is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i="1" dirty="0" err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err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 dirty="0" err="1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is the optimal cost for an (N-k)-stage problem starting at state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 </m:t>
                    </m:r>
                    <m:sSub>
                      <m:sSubPr>
                        <m:ctrlPr>
                          <a:rPr lang="en-US" i="1" dirty="0" err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err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 dirty="0" err="1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and time k, ending at time N</a:t>
                </a:r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pPr lvl="1"/>
                <a:endParaRPr lang="en-US" i="1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5423" y="1814992"/>
                <a:ext cx="8325294" cy="4883519"/>
              </a:xfrm>
              <a:blipFill rotWithShape="0">
                <a:blip r:embed="rId2"/>
                <a:stretch>
                  <a:fillRect l="-1538" t="-21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241896" y="3524694"/>
                <a:ext cx="6699655" cy="4403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)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</m:sSub>
                          <m:d>
                            <m:dPr>
                              <m:begChr m:val="{"/>
                              <m:endChr m:val="}"/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896" y="3524694"/>
                <a:ext cx="6699655" cy="440313"/>
              </a:xfrm>
              <a:prstGeom prst="rect">
                <a:avLst/>
              </a:prstGeom>
              <a:blipFill rotWithShape="0">
                <a:blip r:embed="rId3"/>
                <a:stretch>
                  <a:fillRect b="-20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850605" y="4157331"/>
            <a:ext cx="232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“Cost-to-go” function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211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Inventory Control Problem Revisited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Apply dynamic programming approach to inventory control problem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608" y="2805207"/>
            <a:ext cx="6349853" cy="35244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29070" y="6301351"/>
            <a:ext cx="68367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Fig 1.1.2 in the </a:t>
            </a:r>
            <a:r>
              <a:rPr lang="en-US" sz="1600" dirty="0" err="1" smtClean="0"/>
              <a:t>Bertsekas</a:t>
            </a:r>
            <a:r>
              <a:rPr lang="en-US" sz="1600" dirty="0" smtClean="0"/>
              <a:t> Optimal Control and Dynamic Programming Vol 1 text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82271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05631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Inventory Control Problem Revisited</a:t>
            </a:r>
            <a:endParaRPr lang="en-US" sz="4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4427" y="2293456"/>
                <a:ext cx="8973879" cy="4415687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2400" dirty="0" smtClean="0"/>
                  <a:t>Let’s mentally deconstruct the problem, starting from a time horizon of 1</a:t>
                </a:r>
              </a:p>
              <a:p>
                <a:pPr lvl="1"/>
                <a:r>
                  <a:rPr lang="en-US" sz="2000" dirty="0" smtClean="0"/>
                  <a:t>Order stock for the last period.  Assume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000" i="1" dirty="0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2000" i="1" dirty="0" smtClean="0">
                            <a:latin typeface="Cambria Math" charset="0"/>
                          </a:rPr>
                          <m:t>𝑁</m:t>
                        </m:r>
                        <m:r>
                          <a:rPr lang="en-US" sz="2000" b="0" i="1" dirty="0" smtClean="0">
                            <a:latin typeface="Cambria Math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sz="2000" dirty="0" smtClean="0"/>
                  <a:t> is your stock at the start of period N-1. Cost for the last period is:</a:t>
                </a:r>
              </a:p>
              <a:p>
                <a:pPr lvl="1"/>
                <a:endParaRPr lang="en-US" sz="2000" dirty="0" smtClean="0"/>
              </a:p>
              <a:p>
                <a:pPr lvl="1"/>
                <a:endParaRPr lang="en-US" sz="2000" dirty="0"/>
              </a:p>
              <a:p>
                <a:pPr marL="457200" lvl="1" indent="0">
                  <a:buNone/>
                </a:pPr>
                <a:r>
                  <a:rPr lang="en-US" sz="2000" dirty="0" smtClean="0"/>
                  <a:t>So that our DP recursion becomes: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charset="0"/>
                            </a:rPr>
                            <m:t>𝑁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  =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𝑟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+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𝑁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≥0</m:t>
                              </m:r>
                            </m:lim>
                          </m:limLow>
                        </m:fName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𝑐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𝑁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−1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000" b="0" i="1" smtClean="0">
                              <a:latin typeface="Cambria Math" charset="0"/>
                            </a:rPr>
                            <m:t>{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𝑁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𝑁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𝑁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 b="0" i="1" smtClean="0">
                              <a:latin typeface="Cambria Math" charset="0"/>
                            </a:rPr>
                            <m:t>}]</m:t>
                          </m:r>
                        </m:e>
                      </m:func>
                    </m:oMath>
                  </m:oMathPara>
                </a14:m>
                <a:endParaRPr lang="en-US" sz="2000" dirty="0" smtClean="0"/>
              </a:p>
              <a:p>
                <a:r>
                  <a:rPr lang="en-US" sz="2400" dirty="0" smtClean="0"/>
                  <a:t>Time horizon of k:</a:t>
                </a:r>
              </a:p>
              <a:p>
                <a:endParaRPr lang="en-US" sz="2400" dirty="0" smtClean="0"/>
              </a:p>
              <a:p>
                <a:endParaRPr lang="en-US" sz="24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𝑟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+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≥0</m:t>
                              </m:r>
                            </m:lim>
                          </m:limLow>
                        </m:fName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𝑐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)}]</m:t>
                          </m:r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4427" y="2293456"/>
                <a:ext cx="8973879" cy="4415687"/>
              </a:xfrm>
              <a:blipFill rotWithShape="0">
                <a:blip r:embed="rId2"/>
                <a:stretch>
                  <a:fillRect l="-883" t="-2621" r="-6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254103" y="3631016"/>
                <a:ext cx="4095800" cy="3007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𝑐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{</m:t>
                      </m:r>
                      <m:r>
                        <a:rPr lang="en-US" b="0" i="1" smtClean="0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}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4103" y="3631016"/>
                <a:ext cx="4095800" cy="300788"/>
              </a:xfrm>
              <a:prstGeom prst="rect">
                <a:avLst/>
              </a:prstGeom>
              <a:blipFill rotWithShape="0">
                <a:blip r:embed="rId3"/>
                <a:stretch>
                  <a:fillRect l="-298" t="-2041" r="-1637" b="-265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541722" y="5369443"/>
            <a:ext cx="3742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Expected cost of period k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636874" y="5730949"/>
            <a:ext cx="0" cy="2977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732567" y="5720316"/>
            <a:ext cx="1360968" cy="340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433777" y="5170969"/>
            <a:ext cx="4575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Expected cost of periods k+1,..,N-1, given that an </a:t>
            </a:r>
            <a:r>
              <a:rPr lang="en-US" smtClean="0">
                <a:solidFill>
                  <a:srgbClr val="FF0000"/>
                </a:solidFill>
              </a:rPr>
              <a:t>optimal policy will be used for those periods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Left Brace 11"/>
          <p:cNvSpPr/>
          <p:nvPr/>
        </p:nvSpPr>
        <p:spPr>
          <a:xfrm rot="5400000">
            <a:off x="6315739" y="4274289"/>
            <a:ext cx="228600" cy="3237614"/>
          </a:xfrm>
          <a:prstGeom prst="leftBrace">
            <a:avLst>
              <a:gd name="adj1" fmla="val 45370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6220047" y="1637414"/>
            <a:ext cx="786809" cy="404037"/>
            <a:chOff x="6220047" y="1637414"/>
            <a:chExt cx="786809" cy="404037"/>
          </a:xfrm>
        </p:grpSpPr>
        <p:cxnSp>
          <p:nvCxnSpPr>
            <p:cNvPr id="14" name="Straight Connector 13"/>
            <p:cNvCxnSpPr/>
            <p:nvPr/>
          </p:nvCxnSpPr>
          <p:spPr>
            <a:xfrm flipH="1" flipV="1">
              <a:off x="6220047" y="1860698"/>
              <a:ext cx="786809" cy="2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6996223" y="1637414"/>
              <a:ext cx="10633" cy="40403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5436782" y="1640958"/>
            <a:ext cx="786809" cy="404037"/>
            <a:chOff x="6220047" y="1637414"/>
            <a:chExt cx="786809" cy="404037"/>
          </a:xfrm>
        </p:grpSpPr>
        <p:cxnSp>
          <p:nvCxnSpPr>
            <p:cNvPr id="22" name="Straight Connector 21"/>
            <p:cNvCxnSpPr/>
            <p:nvPr/>
          </p:nvCxnSpPr>
          <p:spPr>
            <a:xfrm flipH="1" flipV="1">
              <a:off x="6220047" y="1860698"/>
              <a:ext cx="786809" cy="2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6996223" y="1637414"/>
              <a:ext cx="10633" cy="40403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Oval 23"/>
          <p:cNvSpPr/>
          <p:nvPr/>
        </p:nvSpPr>
        <p:spPr>
          <a:xfrm>
            <a:off x="5178056" y="1839433"/>
            <a:ext cx="74428" cy="7442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4968948" y="1842977"/>
            <a:ext cx="74428" cy="7442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770474" y="1835888"/>
            <a:ext cx="74428" cy="7442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582632" y="1839433"/>
            <a:ext cx="74428" cy="7442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3611526" y="1633869"/>
            <a:ext cx="786809" cy="404037"/>
            <a:chOff x="6220047" y="1637414"/>
            <a:chExt cx="786809" cy="404037"/>
          </a:xfrm>
        </p:grpSpPr>
        <p:cxnSp>
          <p:nvCxnSpPr>
            <p:cNvPr id="29" name="Straight Connector 28"/>
            <p:cNvCxnSpPr/>
            <p:nvPr/>
          </p:nvCxnSpPr>
          <p:spPr>
            <a:xfrm flipH="1" flipV="1">
              <a:off x="6220047" y="1860698"/>
              <a:ext cx="786809" cy="2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6996223" y="1637414"/>
              <a:ext cx="10633" cy="40403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/>
          <p:cNvSpPr txBox="1"/>
          <p:nvPr/>
        </p:nvSpPr>
        <p:spPr>
          <a:xfrm>
            <a:off x="2923953" y="1350335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0=N-N</a:t>
            </a:r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6840279" y="1311349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N</a:t>
            </a:r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5940056" y="1325526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N-1</a:t>
            </a:r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178056" y="1329069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N-2</a:t>
            </a:r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5436780" y="1640958"/>
            <a:ext cx="10633" cy="4040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08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1" grpId="0"/>
      <p:bldP spid="12" grpId="0" animBg="1"/>
      <p:bldP spid="24" grpId="0" animBg="1"/>
      <p:bldP spid="25" grpId="0" animBg="1"/>
      <p:bldP spid="26" grpId="0" animBg="1"/>
      <p:bldP spid="27" grpId="0" animBg="1"/>
      <p:bldP spid="31" grpId="0"/>
      <p:bldP spid="33" grpId="0"/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Inventory Example: Working it Out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73465" y="1825625"/>
                <a:ext cx="7886700" cy="4351338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Evolution of the state</a:t>
                </a:r>
              </a:p>
              <a:p>
                <a:r>
                  <a:rPr lang="en-US" dirty="0" smtClean="0"/>
                  <a:t>Storage constraint </a:t>
                </a:r>
              </a:p>
              <a:p>
                <a:r>
                  <a:rPr lang="en-US" dirty="0" smtClean="0"/>
                  <a:t>Stage cost (ordering cost per period): </a:t>
                </a:r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Distribution over demands: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mr-IN" sz="2200" i="1" smtClean="0">
                            <a:latin typeface="Cambria Math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mr-IN" sz="2200" i="1" smtClean="0">
                                <a:latin typeface="Cambria Math" charset="0"/>
                              </a:rPr>
                            </m:ctrlPr>
                          </m:eqArrPr>
                          <m:e>
                            <m:r>
                              <a:rPr lang="en-US" sz="2200" b="0" i="1" smtClean="0">
                                <a:latin typeface="Cambria Math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2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en-US" sz="2200" b="0" i="1" smtClean="0">
                                    <a:latin typeface="Cambria Math" charset="0"/>
                                  </a:rPr>
                                  <m:t>=0</m:t>
                                </m:r>
                              </m:e>
                            </m:d>
                            <m:r>
                              <a:rPr lang="en-US" sz="2200" b="0" i="1" smtClean="0">
                                <a:latin typeface="Cambria Math" charset="0"/>
                              </a:rPr>
                              <m:t>=0.1</m:t>
                            </m:r>
                          </m:e>
                          <m:e>
                            <m:r>
                              <a:rPr lang="en-US" sz="2200" b="0" i="1" smtClean="0">
                                <a:latin typeface="Cambria Math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2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en-US" sz="2200" b="0" i="1" smtClean="0">
                                    <a:latin typeface="Cambria Math" charset="0"/>
                                  </a:rPr>
                                  <m:t>=1</m:t>
                                </m:r>
                              </m:e>
                            </m:d>
                            <m:r>
                              <a:rPr lang="en-US" sz="2200" b="0" i="1" smtClean="0">
                                <a:latin typeface="Cambria Math" charset="0"/>
                              </a:rPr>
                              <m:t>=0.7</m:t>
                            </m:r>
                          </m:e>
                          <m:e>
                            <m:r>
                              <a:rPr lang="en-US" sz="2200" b="0" i="1" smtClean="0">
                                <a:latin typeface="Cambria Math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2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en-US" sz="2200" b="0" i="1" smtClean="0">
                                    <a:latin typeface="Cambria Math" charset="0"/>
                                  </a:rPr>
                                  <m:t>=2</m:t>
                                </m:r>
                              </m:e>
                            </m:d>
                            <m:r>
                              <a:rPr lang="en-US" sz="2200" b="0" i="1" smtClean="0">
                                <a:latin typeface="Cambria Math" charset="0"/>
                              </a:rPr>
                              <m:t>=0.2</m:t>
                            </m:r>
                          </m:e>
                        </m:eqArr>
                      </m:e>
                    </m:d>
                  </m:oMath>
                </a14:m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Compute the DP recursion for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𝑁</m:t>
                    </m:r>
                    <m:r>
                      <a:rPr lang="en-US" i="1" dirty="0" smtClean="0">
                        <a:latin typeface="Cambria Math" charset="0"/>
                      </a:rPr>
                      <m:t>=3</m:t>
                    </m:r>
                  </m:oMath>
                </a14:m>
                <a:r>
                  <a:rPr lang="en-US" dirty="0" smtClean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=0</m:t>
                    </m:r>
                  </m:oMath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3465" y="1825625"/>
                <a:ext cx="7886700" cy="4351338"/>
              </a:xfrm>
              <a:blipFill rotWithShape="0">
                <a:blip r:embed="rId2"/>
                <a:stretch>
                  <a:fillRect l="-1159" t="-35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3713904" y="1660083"/>
                <a:ext cx="414107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 dirty="0">
                              <a:latin typeface="Cambria Math" charset="0"/>
                            </a:rPr>
                            <m:t>𝑘</m:t>
                          </m:r>
                          <m:r>
                            <a:rPr lang="en-US" sz="2400" i="1" dirty="0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r>
                        <a:rPr lang="en-US" sz="2400" b="0" i="1" dirty="0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400" b="0" i="1" dirty="0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dirty="0" smtClean="0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r>
                            <a:rPr lang="en-US" sz="2400" b="0" i="1" dirty="0" smtClean="0">
                              <a:latin typeface="Cambria Math" charset="0"/>
                            </a:rPr>
                            <m:t>(0,</m:t>
                          </m:r>
                          <m:sSub>
                            <m:sSubPr>
                              <m:ctrlPr>
                                <a:rPr lang="en-US" sz="24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400" b="0" i="1" dirty="0" smtClean="0"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400" b="0" i="1" dirty="0" smtClean="0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400" b="0" i="1" dirty="0" smtClean="0">
                              <a:latin typeface="Cambria Math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3904" y="1660083"/>
                <a:ext cx="4141070" cy="461665"/>
              </a:xfrm>
              <a:prstGeom prst="rect">
                <a:avLst/>
              </a:prstGeom>
              <a:blipFill rotWithShape="0">
                <a:blip r:embed="rId3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3717449" y="2099562"/>
                <a:ext cx="18394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i="1" dirty="0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dirty="0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r>
                        <a:rPr lang="en-US" sz="2400" b="0" i="1" dirty="0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latin typeface="Cambria Math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dirty="0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r>
                        <a:rPr lang="en-US" sz="2400" b="0" i="1" dirty="0" smtClean="0">
                          <a:latin typeface="Cambria Math" charset="0"/>
                        </a:rPr>
                        <m:t>≤2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7449" y="2099562"/>
                <a:ext cx="1839414" cy="461665"/>
              </a:xfrm>
              <a:prstGeom prst="rect">
                <a:avLst/>
              </a:prstGeom>
              <a:blipFill rotWithShape="0">
                <a:blip r:embed="rId4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/>
              <p:cNvSpPr/>
              <p:nvPr/>
            </p:nvSpPr>
            <p:spPr>
              <a:xfrm>
                <a:off x="1388929" y="3269144"/>
                <a:ext cx="553818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i="1" dirty="0" smtClean="0">
                              <a:latin typeface="Cambria Math" charset="0"/>
                            </a:rPr>
                            <m:t>𝑔</m:t>
                          </m:r>
                        </m:e>
                        <m:sub>
                          <m:r>
                            <a:rPr lang="en-US" sz="2400" b="0" i="1" dirty="0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2400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400" b="0" i="1" dirty="0" smtClean="0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400" b="0" i="1" dirty="0" smtClean="0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400" b="0" i="1" dirty="0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latin typeface="Cambria Math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dirty="0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r>
                        <a:rPr lang="en-US" sz="2400" b="0" i="1" dirty="0" smtClean="0">
                          <a:latin typeface="Cambria Math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dirty="0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dirty="0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dirty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dirty="0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dirty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b="0" i="1" dirty="0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dirty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400" b="0" i="1" dirty="0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400" b="0" i="1" dirty="0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8929" y="3269144"/>
                <a:ext cx="5538183" cy="461665"/>
              </a:xfrm>
              <a:prstGeom prst="rect">
                <a:avLst/>
              </a:prstGeom>
              <a:blipFill rotWithShape="0">
                <a:blip r:embed="rId5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5702202" y="2553216"/>
                <a:ext cx="17925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i="1" dirty="0" smtClean="0">
                              <a:latin typeface="Cambria Math" charset="0"/>
                            </a:rPr>
                            <m:t>𝑔</m:t>
                          </m:r>
                        </m:e>
                        <m:sub>
                          <m:r>
                            <a:rPr lang="en-US" sz="2400" b="0" i="1" dirty="0" smtClean="0">
                              <a:latin typeface="Cambria Math" charset="0"/>
                            </a:rPr>
                            <m:t>𝑁</m:t>
                          </m:r>
                        </m:sub>
                      </m:sSub>
                      <m:d>
                        <m:dPr>
                          <m:ctrlPr>
                            <a:rPr lang="en-US" sz="2400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</m:e>
                      </m:d>
                      <m:r>
                        <a:rPr lang="en-US" sz="2400" b="0" i="1" dirty="0" smtClean="0">
                          <a:latin typeface="Cambria Math" charset="0"/>
                        </a:rPr>
                        <m:t>=0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2202" y="2553216"/>
                <a:ext cx="1792542" cy="461665"/>
              </a:xfrm>
              <a:prstGeom prst="rect">
                <a:avLst/>
              </a:prstGeom>
              <a:blipFill rotWithShape="0">
                <a:blip r:embed="rId6"/>
                <a:stretch>
                  <a:fillRect b="-9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85070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547" y="-251562"/>
            <a:ext cx="7886700" cy="1325563"/>
          </a:xfrm>
        </p:spPr>
        <p:txBody>
          <a:bodyPr/>
          <a:lstStyle/>
          <a:p>
            <a:r>
              <a:rPr lang="en-US" dirty="0" smtClean="0"/>
              <a:t>Inventory Example: Working it 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465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DP Equation for this problem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/>
              <p:cNvSpPr/>
              <p:nvPr/>
            </p:nvSpPr>
            <p:spPr>
              <a:xfrm>
                <a:off x="155552" y="2578027"/>
                <a:ext cx="6821033" cy="5332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dirty="0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2000" b="0" i="1" dirty="0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2000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000" b="0" i="1" dirty="0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dirty="0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dirty="0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dirty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dirty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dirty="0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b="0" i="1" dirty="0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b="0" i="1" dirty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dirty="0" smtClean="0">
                                      <a:latin typeface="Cambria Math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sz="2000" b="0" i="1" dirty="0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0" i="1" dirty="0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0" i="1" dirty="0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dirty="0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000" b="0" i="1" dirty="0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000" b="0" i="1" dirty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dirty="0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dirty="0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000" b="0" i="1" dirty="0" smtClean="0">
                              <a:latin typeface="Cambria Math" charset="0"/>
                            </a:rPr>
                            <m:t>{</m:t>
                          </m:r>
                        </m:e>
                      </m:func>
                      <m:sSub>
                        <m:sSubPr>
                          <m:ctrlPr>
                            <a:rPr lang="en-US" sz="2000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dirty="0" smtClean="0">
                              <a:latin typeface="Cambria Math" charset="0"/>
                            </a:rPr>
                            <m:t>𝑔</m:t>
                          </m:r>
                        </m:e>
                        <m:sub>
                          <m:r>
                            <a:rPr lang="en-US" sz="2000" b="0" i="1" dirty="0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2000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000" b="0" i="1" dirty="0" smtClean="0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000" b="0" i="1" dirty="0" smtClean="0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000" b="0" i="1" dirty="0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dirty="0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2000" b="0" i="1" dirty="0" smtClean="0">
                              <a:latin typeface="Cambria Math" charset="0"/>
                            </a:rPr>
                            <m:t>𝑘</m:t>
                          </m:r>
                          <m:r>
                            <a:rPr lang="en-US" sz="2000" b="0" i="1" dirty="0" smtClean="0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r>
                        <a:rPr lang="en-US" sz="2000" b="0" i="1" dirty="0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sz="2000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dirty="0" smtClean="0">
                              <a:latin typeface="Cambria Math" charset="0"/>
                            </a:rPr>
                            <m:t>𝑓</m:t>
                          </m:r>
                        </m:e>
                        <m:sub>
                          <m:r>
                            <a:rPr lang="en-US" sz="2000" b="0" i="1" dirty="0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2000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000" b="0" i="1" dirty="0" smtClean="0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000" b="0" i="1" dirty="0" smtClean="0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000" b="0" i="1" dirty="0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000" b="0" i="1" dirty="0" smtClean="0">
                          <a:latin typeface="Cambria Math" charset="0"/>
                        </a:rPr>
                        <m:t>}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552" y="2578027"/>
                <a:ext cx="6821033" cy="533223"/>
              </a:xfrm>
              <a:prstGeom prst="rect">
                <a:avLst/>
              </a:prstGeom>
              <a:blipFill rotWithShape="0">
                <a:blip r:embed="rId2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7322288" y="1807529"/>
                <a:ext cx="126925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n-US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dirty="0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en-US" b="0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=0</m:t>
                      </m:r>
                    </m:oMath>
                  </m:oMathPara>
                </a14:m>
                <a:endParaRPr lang="en-US" b="0" dirty="0" smtClean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2288" y="1807529"/>
                <a:ext cx="1269258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Rectangle 26"/>
              <p:cNvSpPr/>
              <p:nvPr/>
            </p:nvSpPr>
            <p:spPr>
              <a:xfrm>
                <a:off x="7325832" y="2151317"/>
                <a:ext cx="131805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r>
                        <a:rPr lang="en-US" b="0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=0,1,2</m:t>
                      </m:r>
                    </m:oMath>
                  </m:oMathPara>
                </a14:m>
                <a:endParaRPr lang="en-US" b="0" dirty="0" smtClean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27" name="Rectangle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5832" y="2151317"/>
                <a:ext cx="1318053" cy="36933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8" name="Rectangle 27"/>
              <p:cNvSpPr/>
              <p:nvPr/>
            </p:nvSpPr>
            <p:spPr>
              <a:xfrm>
                <a:off x="7318743" y="2505736"/>
                <a:ext cx="130619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r>
                        <a:rPr lang="en-US" b="0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=0,1,2</m:t>
                      </m:r>
                    </m:oMath>
                  </m:oMathPara>
                </a14:m>
                <a:endParaRPr lang="en-US" b="0" dirty="0" smtClean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28" name="Rectangle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8743" y="2505736"/>
                <a:ext cx="1306190" cy="369332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tangle 28"/>
              <p:cNvSpPr/>
              <p:nvPr/>
            </p:nvSpPr>
            <p:spPr>
              <a:xfrm>
                <a:off x="7375450" y="2881420"/>
                <a:ext cx="115320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𝑘</m:t>
                      </m:r>
                      <m:r>
                        <a:rPr lang="en-US" b="0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=0,1,2</m:t>
                      </m:r>
                    </m:oMath>
                  </m:oMathPara>
                </a14:m>
                <a:endParaRPr lang="en-US" b="0" dirty="0" smtClean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29" name="Rectangle 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75450" y="2881420"/>
                <a:ext cx="1153201" cy="369332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tangle 29"/>
              <p:cNvSpPr/>
              <p:nvPr/>
            </p:nvSpPr>
            <p:spPr>
              <a:xfrm>
                <a:off x="-361900" y="3357747"/>
                <a:ext cx="9061648" cy="6839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b="0" dirty="0" smtClean="0"/>
                  <a:t>          </a:t>
                </a:r>
                <a14:m>
                  <m:oMath xmlns:m="http://schemas.openxmlformats.org/officeDocument/2006/math">
                    <m:r>
                      <a:rPr lang="en-US" sz="2000" b="0" i="1" dirty="0" smtClean="0">
                        <a:latin typeface="Cambria Math" charset="0"/>
                      </a:rPr>
                      <m:t>=</m:t>
                    </m:r>
                    <m:func>
                      <m:funcPr>
                        <m:ctrlPr>
                          <a:rPr lang="en-US" sz="2000" b="0" i="1" dirty="0" smtClean="0">
                            <a:latin typeface="Cambria Math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000" b="0" i="1" dirty="0" smtClean="0">
                                <a:latin typeface="Cambria Math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 b="0" i="0" dirty="0" smtClean="0">
                                <a:latin typeface="Cambria Math" charset="0"/>
                              </a:rPr>
                              <m:t>min</m:t>
                            </m:r>
                          </m:e>
                          <m:lim>
                            <m:eqArr>
                              <m:eqArrPr>
                                <m:ctrlPr>
                                  <a:rPr lang="en-US" sz="2000" b="0" i="1" dirty="0" smtClean="0">
                                    <a:latin typeface="Cambria Math" charset="0"/>
                                  </a:rPr>
                                </m:ctrlPr>
                              </m:eqArrPr>
                              <m:e>
                                <m:eqArr>
                                  <m:eqArrPr>
                                    <m:ctrlPr>
                                      <a:rPr lang="en-US" sz="2000" b="0" i="1" dirty="0" smtClean="0">
                                        <a:latin typeface="Cambria Math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sz="2000" b="0" i="1" dirty="0" smtClean="0">
                                        <a:latin typeface="Cambria Math" charset="0"/>
                                      </a:rPr>
                                      <m:t> </m:t>
                                    </m:r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sz="2000" b="0" i="1" dirty="0" smtClean="0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000" b="0" i="1" dirty="0" smtClean="0">
                                            <a:latin typeface="Cambria Math" charset="0"/>
                                          </a:rPr>
                                          <m:t>𝑢</m:t>
                                        </m:r>
                                      </m:e>
                                      <m:sub>
                                        <m:r>
                                          <a:rPr lang="en-US" sz="2000" b="0" i="1" dirty="0" smtClean="0">
                                            <a:latin typeface="Cambria Math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r>
                                      <a:rPr lang="en-US" sz="2000" b="0" i="1" dirty="0" smtClean="0">
                                        <a:latin typeface="Cambria Math" charset="0"/>
                                      </a:rPr>
                                      <m:t>=0,1,2</m:t>
                                    </m:r>
                                  </m:e>
                                </m:eqArr>
                              </m:e>
                              <m:e>
                                <m:r>
                                  <a:rPr lang="en-US" sz="2000" b="0" i="1" dirty="0" smtClean="0">
                                    <a:latin typeface="Cambria Math" charset="0"/>
                                  </a:rPr>
                                  <m:t>0≤</m:t>
                                </m:r>
                                <m:sSub>
                                  <m:sSubPr>
                                    <m:ctrlPr>
                                      <a:rPr lang="en-US" sz="2000" b="0" i="1" dirty="0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dirty="0" smtClean="0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US" sz="2000" b="0" i="1" dirty="0" smtClean="0">
                                        <a:latin typeface="Cambria Math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en-US" sz="2000" b="0" i="1" dirty="0" smtClean="0">
                                    <a:latin typeface="Cambria Math" charset="0"/>
                                  </a:rPr>
                                  <m:t>≤2−</m:t>
                                </m:r>
                                <m:sSub>
                                  <m:sSubPr>
                                    <m:ctrlPr>
                                      <a:rPr lang="en-US" sz="2000" b="0" i="1" dirty="0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dirty="0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000" b="0" i="1" dirty="0" smtClean="0">
                                        <a:latin typeface="Cambria Math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eqAr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sz="2000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𝐸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000" b="0" i="1" dirty="0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dirty="0" smtClean="0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2000" b="0" i="1" dirty="0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</m:sub>
                        </m:sSub>
                        <m:r>
                          <a:rPr lang="en-US" sz="2000" b="0" i="1" dirty="0" smtClean="0">
                            <a:latin typeface="Cambria Math" charset="0"/>
                          </a:rPr>
                          <m:t>{</m:t>
                        </m:r>
                      </m:e>
                    </m:func>
                    <m:sSup>
                      <m:sSupPr>
                        <m:ctrlPr>
                          <a:rPr lang="en-US" sz="2000" b="0" i="1" dirty="0" smtClean="0">
                            <a:latin typeface="Cambria Math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sz="2000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2000" b="0" i="1" dirty="0" smtClean="0">
                            <a:latin typeface="Cambria Math" charset="0"/>
                          </a:rPr>
                          <m:t>+</m:t>
                        </m:r>
                        <m:d>
                          <m:dPr>
                            <m:ctrlPr>
                              <a:rPr lang="en-US" sz="2000" b="0" i="1" dirty="0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b="0" i="1" dirty="0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dirty="0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000" b="0" i="1" dirty="0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000" b="0" i="1" dirty="0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dirty="0" smtClean="0">
                                    <a:latin typeface="Cambria Math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2000" b="0" i="1" dirty="0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000" b="0" i="1" dirty="0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dirty="0" smtClean="0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2000" b="0" i="1" dirty="0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000" b="0" i="1" dirty="0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sz="2000" b="0" i="1" dirty="0" smtClean="0">
                        <a:latin typeface="Cambria Math" charset="0"/>
                      </a:rPr>
                      <m:t>+</m:t>
                    </m:r>
                    <m:sSub>
                      <m:sSubPr>
                        <m:ctrlPr>
                          <a:rPr lang="en-US" sz="2000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charset="0"/>
                          </a:rPr>
                          <m:t>𝑘</m:t>
                        </m:r>
                        <m:r>
                          <a:rPr lang="en-US" sz="2000" b="0" i="1" dirty="0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sz="2000" b="0" i="1" dirty="0" smtClean="0">
                        <a:latin typeface="Cambria Math" charset="0"/>
                      </a:rPr>
                      <m:t>(</m:t>
                    </m:r>
                    <m:func>
                      <m:funcPr>
                        <m:ctrlPr>
                          <a:rPr lang="en-US" sz="2000" b="0" i="1" dirty="0" smtClean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b="0" i="0" dirty="0" smtClean="0">
                            <a:latin typeface="Cambria Math" charset="0"/>
                          </a:rPr>
                          <m:t>max</m:t>
                        </m:r>
                      </m:fName>
                      <m:e>
                        <m:r>
                          <a:rPr lang="en-US" sz="2000" b="0" i="1" dirty="0" smtClean="0">
                            <a:latin typeface="Cambria Math" charset="0"/>
                          </a:rPr>
                          <m:t>(0,</m:t>
                        </m:r>
                        <m:sSub>
                          <m:sSubPr>
                            <m:ctrlPr>
                              <a:rPr lang="en-US" sz="2000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2000" b="0" i="1" dirty="0" smtClean="0">
                            <a:latin typeface="Cambria Math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000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2000" b="0" i="1" dirty="0" smtClean="0">
                            <a:latin typeface="Cambria Math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2000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2000" b="0" i="1" dirty="0" smtClean="0">
                            <a:latin typeface="Cambria Math" charset="0"/>
                          </a:rPr>
                          <m:t>)</m:t>
                        </m:r>
                      </m:e>
                    </m:func>
                    <m:r>
                      <a:rPr lang="en-US" sz="2000" b="0" i="1" dirty="0" smtClean="0">
                        <a:latin typeface="Cambria Math" charset="0"/>
                      </a:rPr>
                      <m:t>)}</m:t>
                    </m:r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30" name="Rectangle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61900" y="3357747"/>
                <a:ext cx="9061648" cy="683970"/>
              </a:xfrm>
              <a:prstGeom prst="rect">
                <a:avLst/>
              </a:prstGeom>
              <a:blipFill rotWithShape="0">
                <a:blip r:embed="rId7"/>
                <a:stretch>
                  <a:fillRect t="-43750" b="-17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Rectangle 30"/>
          <p:cNvSpPr/>
          <p:nvPr/>
        </p:nvSpPr>
        <p:spPr>
          <a:xfrm>
            <a:off x="6018029" y="4057233"/>
            <a:ext cx="2752292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dirty="0" smtClean="0"/>
              <a:t>Three possible states: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Stock = 0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b="0" dirty="0" smtClean="0"/>
              <a:t>Stock = 1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Stock = 2</a:t>
            </a:r>
          </a:p>
          <a:p>
            <a:pPr marL="285750" indent="-285750">
              <a:buFont typeface="Arial" charset="0"/>
              <a:buChar char="•"/>
            </a:pPr>
            <a:endParaRPr lang="en-US" sz="1600" dirty="0" smtClean="0"/>
          </a:p>
          <a:p>
            <a:r>
              <a:rPr lang="en-US" sz="1600" b="0" dirty="0" smtClean="0"/>
              <a:t>Three possible actions: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Stock purchased =0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Stock purchased = 1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b="0" dirty="0" smtClean="0"/>
              <a:t>Stock purchased =2 </a:t>
            </a:r>
          </a:p>
          <a:p>
            <a:pPr marL="285750" indent="-285750">
              <a:buFont typeface="Wingdings" charset="2"/>
              <a:buChar char="Ø"/>
            </a:pPr>
            <a:r>
              <a:rPr lang="en-US" sz="1600" dirty="0" smtClean="0">
                <a:solidFill>
                  <a:srgbClr val="FF0000"/>
                </a:solidFill>
              </a:rPr>
              <a:t>All of these actions are not </a:t>
            </a:r>
          </a:p>
          <a:p>
            <a:r>
              <a:rPr lang="en-US" sz="1600" dirty="0" smtClean="0">
                <a:solidFill>
                  <a:srgbClr val="FF0000"/>
                </a:solidFill>
              </a:rPr>
              <a:t>available for every state! Why?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3959" y="4306189"/>
            <a:ext cx="2771259" cy="2226619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03107" y="4306945"/>
            <a:ext cx="2823535" cy="2218492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170113" y="6507132"/>
            <a:ext cx="5656529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Figure 1.3.2 </a:t>
            </a:r>
            <a:r>
              <a:rPr lang="en-US" sz="1400" dirty="0" err="1" smtClean="0"/>
              <a:t>Bertsekas</a:t>
            </a:r>
            <a:r>
              <a:rPr lang="en-US" sz="1400" dirty="0" smtClean="0"/>
              <a:t> text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18744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3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7" grpId="0"/>
      <p:bldP spid="28" grpId="0"/>
      <p:bldP spid="29" grpId="0"/>
      <p:bldP spid="30" grpId="0"/>
      <p:bldP spid="3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548" y="0"/>
            <a:ext cx="7886700" cy="1325563"/>
          </a:xfrm>
        </p:spPr>
        <p:txBody>
          <a:bodyPr/>
          <a:lstStyle/>
          <a:p>
            <a:r>
              <a:rPr lang="en-US" smtClean="0"/>
              <a:t>Inventory Example: Working it Out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at the last period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0" y="2368928"/>
                <a:ext cx="6209413" cy="18205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600" b="0" i="1" dirty="0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1600" b="0" i="1" dirty="0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sz="1600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1600" b="0" i="1" dirty="0" smtClean="0">
                              <a:latin typeface="Cambria Math" charset="0"/>
                            </a:rPr>
                            <m:t>0</m:t>
                          </m:r>
                        </m:e>
                      </m:d>
                      <m:r>
                        <a:rPr lang="en-US" sz="1600" b="0" i="1" dirty="0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1600" b="0" i="1" dirty="0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600" b="0" i="1" dirty="0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600" b="0" i="0" dirty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1600" b="0" i="1" dirty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dirty="0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600" b="0" i="1" dirty="0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1600" b="0" i="1" dirty="0" smtClean="0">
                                  <a:latin typeface="Cambria Math" charset="0"/>
                                </a:rPr>
                                <m:t>=0,1,2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sz="16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dirty="0" smtClean="0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600" b="0" i="1" dirty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dirty="0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dirty="0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1600" b="0" i="1" dirty="0" smtClean="0">
                              <a:latin typeface="Cambria Math" charset="0"/>
                            </a:rPr>
                            <m:t>{</m:t>
                          </m:r>
                          <m:sSup>
                            <m:sSupPr>
                              <m:ctrlPr>
                                <a:rPr lang="en-US" sz="1600" b="0" i="1" dirty="0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1600" b="0" i="1" dirty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dirty="0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600" b="0" i="1" dirty="0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1600" b="0" i="1" dirty="0" smtClean="0">
                                  <a:latin typeface="Cambria Math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1600" b="0" i="1" dirty="0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b="0" i="1" dirty="0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dirty="0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sz="1600" b="0" i="1" dirty="0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1600" b="0" i="1" dirty="0" smtClean="0">
                                      <a:latin typeface="Cambria Math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1600" b="0" i="1" dirty="0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dirty="0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b="0" i="1" dirty="0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1600" b="0" i="1" dirty="0" smtClean="0">
                                      <a:latin typeface="Cambria Math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1600" b="0" i="1" dirty="0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dirty="0" smtClean="0">
                                          <a:latin typeface="Cambria Math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1600" b="0" i="1" dirty="0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1600" b="0" i="1" dirty="0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1600" b="0" i="1" dirty="0" smtClean="0"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1600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dirty="0" smtClean="0">
                                  <a:latin typeface="Cambria Math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1600" b="0" i="1" dirty="0" smtClean="0">
                                  <a:latin typeface="Cambria Math" charset="0"/>
                                </a:rPr>
                                <m:t>3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600" b="0" i="1" dirty="0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b="0" i="1" dirty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dirty="0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b="0" i="1" dirty="0" smtClean="0">
                                      <a:latin typeface="Cambria Math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600" b="0" i="1" dirty="0" smtClean="0">
                              <a:latin typeface="Cambria Math" charset="0"/>
                            </a:rPr>
                            <m:t>}</m:t>
                          </m:r>
                        </m:e>
                      </m:func>
                    </m:oMath>
                  </m:oMathPara>
                </a14:m>
                <a:endParaRPr lang="en-US" sz="1600" b="0" dirty="0" smtClean="0"/>
              </a:p>
              <a:p>
                <a:endParaRPr lang="en-US" sz="1600" b="0" dirty="0" smtClean="0"/>
              </a:p>
              <a:p>
                <a:r>
                  <a:rPr lang="en-US" sz="1600" dirty="0" smtClean="0"/>
                  <a:t>               =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600" i="1" dirty="0">
                            <a:latin typeface="Cambria Math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600" i="1" dirty="0">
                                <a:latin typeface="Cambria Math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1600" dirty="0">
                                <a:latin typeface="Cambria Math" charset="0"/>
                              </a:rPr>
                              <m:t>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1600" i="1" dirty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 dirty="0">
                                    <a:latin typeface="Cambria Math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1600" i="1" dirty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sz="1600" i="1" dirty="0">
                                <a:latin typeface="Cambria Math" charset="0"/>
                              </a:rPr>
                              <m:t>=0,1,2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sz="1600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600" i="1" dirty="0">
                                <a:latin typeface="Cambria Math" charset="0"/>
                              </a:rPr>
                              <m:t>𝐸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1600" i="1" dirty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 dirty="0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600" i="1" dirty="0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</m:sub>
                        </m:sSub>
                        <m:r>
                          <a:rPr lang="en-US" sz="1600" i="1" dirty="0">
                            <a:latin typeface="Cambria Math" charset="0"/>
                          </a:rPr>
                          <m:t>{</m:t>
                        </m:r>
                        <m:sSup>
                          <m:sSupPr>
                            <m:ctrlPr>
                              <a:rPr lang="en-US" sz="1600" i="1" dirty="0">
                                <a:latin typeface="Cambria Math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sz="1600" b="0" i="1" dirty="0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dirty="0" smtClean="0">
                                    <a:latin typeface="Cambria Math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1600" b="0" i="1" dirty="0" smtClean="0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600" b="0" i="1" dirty="0" smtClean="0">
                                <a:latin typeface="Cambria Math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sz="1600" i="1" dirty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600" b="0" i="1" dirty="0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dirty="0" smtClean="0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US" sz="1600" b="0" i="1" dirty="0" smtClean="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600" i="1" dirty="0">
                                    <a:latin typeface="Cambria Math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1600" i="1" dirty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 dirty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1600" i="1" dirty="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sz="1600" i="1" dirty="0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600" i="1" dirty="0">
                            <a:latin typeface="Cambria Math" charset="0"/>
                          </a:rPr>
                          <m:t>}</m:t>
                        </m:r>
                      </m:e>
                    </m:func>
                  </m:oMath>
                </a14:m>
                <a:endParaRPr lang="en-US" sz="1600" dirty="0" smtClean="0"/>
              </a:p>
              <a:p>
                <a:endParaRPr lang="en-US" sz="1600" dirty="0" smtClean="0"/>
              </a:p>
              <a:p>
                <a:r>
                  <a:rPr lang="en-US" sz="1600" b="0" dirty="0" smtClean="0"/>
                  <a:t>              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charset="0"/>
                      </a:rPr>
                      <m:t>=</m:t>
                    </m:r>
                    <m:func>
                      <m:func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1600" b="0" i="0" smtClean="0">
                                <a:latin typeface="Cambria Math" charset="0"/>
                              </a:rPr>
                              <m:t>min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600" b="0" i="1" smtClean="0">
                                <a:latin typeface="Cambria Math" charset="0"/>
                              </a:rPr>
                              <m:t>=0,1,2</m:t>
                            </m:r>
                          </m:lim>
                        </m:limLow>
                      </m:fName>
                      <m:e>
                        <m:eqArr>
                          <m:eqArrPr>
                            <m:ctrlPr>
                              <a:rPr lang="en-US" sz="1600" i="1">
                                <a:latin typeface="Cambria Math" charset="0"/>
                              </a:rPr>
                            </m:ctrlPr>
                          </m:eqArrPr>
                          <m:e>
                            <m:r>
                              <a:rPr lang="en-US" sz="1600" i="1">
                                <a:latin typeface="Cambria Math" charset="0"/>
                              </a:rPr>
                              <m:t>[0.1</m:t>
                            </m:r>
                            <m:d>
                              <m:dPr>
                                <m:ctrlPr>
                                  <a:rPr lang="en-US" sz="16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6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600" i="1">
                                    <a:latin typeface="Cambria Math" charset="0"/>
                                  </a:rPr>
                                  <m:t>+</m:t>
                                </m:r>
                                <m:sSubSup>
                                  <m:sSubSupPr>
                                    <m:ctrlPr>
                                      <a:rPr lang="en-US" sz="1600" i="1">
                                        <a:latin typeface="Cambria Math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600" i="1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en-US" sz="1600" i="1">
                                        <a:latin typeface="Cambria Math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d>
                            <m:r>
                              <a:rPr lang="en-US" sz="1600" i="1">
                                <a:latin typeface="Cambria Math" charset="0"/>
                              </a:rPr>
                              <m:t>+0.7</m:t>
                            </m:r>
                            <m:d>
                              <m:dPr>
                                <m:ctrlPr>
                                  <a:rPr lang="en-US" sz="16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6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600" i="1">
                                    <a:latin typeface="Cambria Math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1600" i="1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1600" i="1">
                                            <a:latin typeface="Cambria Math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1600" i="1">
                                                <a:latin typeface="Cambria Math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 i="1">
                                                <a:latin typeface="Cambria Math" charset="0"/>
                                              </a:rPr>
                                              <m:t>𝑢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 i="1">
                                                <a:latin typeface="Cambria Math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1600" b="0" i="1" smtClean="0">
                                            <a:latin typeface="Cambria Math" charset="0"/>
                                          </a:rPr>
                                          <m:t>−</m:t>
                                        </m:r>
                                        <m:r>
                                          <a:rPr lang="en-US" sz="1600" i="1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sz="1600" i="1">
                                        <a:latin typeface="Cambria Math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1600" i="1">
                                <a:latin typeface="Cambria Math" charset="0"/>
                              </a:rPr>
                              <m:t>+</m:t>
                            </m:r>
                          </m:e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                                              </m:t>
                            </m:r>
                            <m:r>
                              <a:rPr lang="en-US" sz="1600" i="1">
                                <a:latin typeface="Cambria Math" charset="0"/>
                              </a:rPr>
                              <m:t>0.2</m:t>
                            </m:r>
                            <m:d>
                              <m:dPr>
                                <m:ctrlPr>
                                  <a:rPr lang="en-US" sz="16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6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600" i="1">
                                    <a:latin typeface="Cambria Math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1600" i="1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1600" i="1">
                                            <a:latin typeface="Cambria Math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1600" i="1">
                                                <a:latin typeface="Cambria Math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 i="1">
                                                <a:latin typeface="Cambria Math" charset="0"/>
                                              </a:rPr>
                                              <m:t>𝑢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 i="1">
                                                <a:latin typeface="Cambria Math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1600" i="1">
                                            <a:latin typeface="Cambria Math" charset="0"/>
                                          </a:rPr>
                                          <m:t>−2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sz="1600" i="1">
                                        <a:latin typeface="Cambria Math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1600" i="1">
                                <a:latin typeface="Cambria Math" charset="0"/>
                              </a:rPr>
                              <m:t>]</m:t>
                            </m:r>
                          </m:e>
                        </m:eqArr>
                      </m:e>
                    </m:func>
                  </m:oMath>
                </a14:m>
                <a:endParaRPr lang="en-US" sz="1600" dirty="0" smtClean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368928"/>
                <a:ext cx="6209413" cy="182056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/>
          <p:cNvGrpSpPr/>
          <p:nvPr/>
        </p:nvGrpSpPr>
        <p:grpSpPr>
          <a:xfrm>
            <a:off x="4752755" y="1754370"/>
            <a:ext cx="786809" cy="404037"/>
            <a:chOff x="6220047" y="1637414"/>
            <a:chExt cx="786809" cy="404037"/>
          </a:xfrm>
        </p:grpSpPr>
        <p:cxnSp>
          <p:nvCxnSpPr>
            <p:cNvPr id="6" name="Straight Connector 5"/>
            <p:cNvCxnSpPr/>
            <p:nvPr/>
          </p:nvCxnSpPr>
          <p:spPr>
            <a:xfrm flipH="1" flipV="1">
              <a:off x="6220047" y="1860698"/>
              <a:ext cx="786809" cy="2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996223" y="1637414"/>
              <a:ext cx="10633" cy="40403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5372987" y="1428305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N</a:t>
            </a: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472764" y="1442482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N-1</a:t>
            </a:r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735032" y="1789812"/>
            <a:ext cx="10633" cy="4040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59" y="4259242"/>
            <a:ext cx="2771259" cy="222661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1488" y="4275047"/>
            <a:ext cx="2823535" cy="221849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9795" y="4263656"/>
            <a:ext cx="2892843" cy="221762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70113" y="6475233"/>
            <a:ext cx="8644278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Figure 1.3.2 </a:t>
            </a:r>
            <a:r>
              <a:rPr lang="en-US" sz="1400" dirty="0" err="1" smtClean="0"/>
              <a:t>Bertsekas</a:t>
            </a:r>
            <a:r>
              <a:rPr lang="en-US" sz="1400" dirty="0" smtClean="0"/>
              <a:t> text</a:t>
            </a:r>
            <a:endParaRPr lang="en-US" sz="1400" dirty="0"/>
          </a:p>
        </p:txBody>
      </p:sp>
      <p:sp>
        <p:nvSpPr>
          <p:cNvPr id="30" name="Rectangle 29"/>
          <p:cNvSpPr/>
          <p:nvPr/>
        </p:nvSpPr>
        <p:spPr>
          <a:xfrm>
            <a:off x="6049926" y="5826642"/>
            <a:ext cx="648586" cy="326065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1063256" y="5943600"/>
            <a:ext cx="808074" cy="10633"/>
          </a:xfrm>
          <a:prstGeom prst="straightConnector1">
            <a:avLst/>
          </a:prstGeom>
          <a:ln w="57150">
            <a:solidFill>
              <a:srgbClr val="004E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3980121" y="6018028"/>
            <a:ext cx="985284" cy="3544"/>
          </a:xfrm>
          <a:prstGeom prst="straightConnector1">
            <a:avLst/>
          </a:prstGeom>
          <a:ln w="57150">
            <a:solidFill>
              <a:srgbClr val="004E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3965944" y="5263116"/>
            <a:ext cx="1020726" cy="701749"/>
          </a:xfrm>
          <a:prstGeom prst="straightConnector1">
            <a:avLst/>
          </a:prstGeom>
          <a:ln w="57150">
            <a:solidFill>
              <a:srgbClr val="004E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6939516" y="6000307"/>
            <a:ext cx="985284" cy="3544"/>
          </a:xfrm>
          <a:prstGeom prst="straightConnector1">
            <a:avLst/>
          </a:prstGeom>
          <a:ln w="57150">
            <a:solidFill>
              <a:srgbClr val="004E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6943060" y="5326912"/>
            <a:ext cx="946298" cy="648587"/>
          </a:xfrm>
          <a:prstGeom prst="straightConnector1">
            <a:avLst/>
          </a:prstGeom>
          <a:ln w="57150">
            <a:solidFill>
              <a:srgbClr val="004E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911163" y="4518837"/>
            <a:ext cx="1020725" cy="1403498"/>
          </a:xfrm>
          <a:prstGeom prst="straightConnector1">
            <a:avLst/>
          </a:prstGeom>
          <a:ln w="57150">
            <a:solidFill>
              <a:srgbClr val="004E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712381" y="2583712"/>
            <a:ext cx="903767" cy="233916"/>
          </a:xfrm>
          <a:prstGeom prst="ellipse">
            <a:avLst/>
          </a:prstGeom>
          <a:noFill/>
          <a:ln w="28575">
            <a:solidFill>
              <a:srgbClr val="004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/>
              <p:cNvSpPr txBox="1"/>
              <p:nvPr/>
            </p:nvSpPr>
            <p:spPr>
              <a:xfrm>
                <a:off x="5932968" y="3179134"/>
                <a:ext cx="1307804" cy="1117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mr-IN" i="1" smtClean="0">
                              <a:latin typeface="Cambria Math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mr-IN" i="1" smtClean="0">
                                  <a:latin typeface="Cambria Math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charset="0"/>
                                </a:rPr>
                                <m:t>=0,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       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0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charset="0"/>
                                </a:rPr>
                                <m:t>=1.5 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charset="0"/>
                                </a:rPr>
                                <m:t>=1, 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0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charset="0"/>
                                </a:rPr>
                                <m:t>=1.3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charset="0"/>
                                </a:rPr>
                                <m:t>=2, 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0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charset="0"/>
                                </a:rPr>
                                <m:t>=3.1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2968" y="3179134"/>
                <a:ext cx="1307804" cy="1117998"/>
              </a:xfrm>
              <a:prstGeom prst="rect">
                <a:avLst/>
              </a:prstGeom>
              <a:blipFill rotWithShape="0">
                <a:blip r:embed="rId6"/>
                <a:stretch>
                  <a:fillRect r="-902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Rectangle 49"/>
          <p:cNvSpPr/>
          <p:nvPr/>
        </p:nvSpPr>
        <p:spPr>
          <a:xfrm>
            <a:off x="6145619" y="3583172"/>
            <a:ext cx="2339162" cy="297712"/>
          </a:xfrm>
          <a:prstGeom prst="rect">
            <a:avLst/>
          </a:prstGeom>
          <a:noFill/>
          <a:ln>
            <a:solidFill>
              <a:srgbClr val="004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/>
              <p:cNvSpPr txBox="1"/>
              <p:nvPr/>
            </p:nvSpPr>
            <p:spPr>
              <a:xfrm>
                <a:off x="7559748" y="2743200"/>
                <a:ext cx="19882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solidFill>
                                <a:srgbClr val="004EFF"/>
                              </a:solidFill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solidFill>
                                <a:srgbClr val="004EFF"/>
                              </a:solidFill>
                              <a:latin typeface="Cambria Math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4EFF"/>
                              </a:solidFill>
                              <a:latin typeface="Cambria Math" charset="0"/>
                            </a:rPr>
                            <m:t>2</m:t>
                          </m:r>
                        </m:sub>
                        <m:sup>
                          <m:r>
                            <a:rPr lang="en-US" b="0" i="1" smtClean="0">
                              <a:solidFill>
                                <a:srgbClr val="004EFF"/>
                              </a:solidFill>
                              <a:latin typeface="Cambria Math" charset="0"/>
                            </a:rPr>
                            <m:t>∗</m:t>
                          </m:r>
                        </m:sup>
                      </m:sSubSup>
                      <m:d>
                        <m:dPr>
                          <m:ctrlPr>
                            <a:rPr lang="en-US" b="0" i="1" smtClean="0">
                              <a:solidFill>
                                <a:srgbClr val="004EFF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004EFF"/>
                              </a:solidFill>
                              <a:latin typeface="Cambria Math" charset="0"/>
                            </a:rPr>
                            <m:t>0</m:t>
                          </m:r>
                        </m:e>
                      </m:d>
                      <m:r>
                        <a:rPr lang="en-US" b="0" i="1" smtClean="0">
                          <a:solidFill>
                            <a:srgbClr val="004EFF"/>
                          </a:solidFill>
                          <a:latin typeface="Cambria Math" charset="0"/>
                        </a:rPr>
                        <m:t>=1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1" name="TextBox 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9748" y="2743200"/>
                <a:ext cx="1988289" cy="369332"/>
              </a:xfrm>
              <a:prstGeom prst="rect">
                <a:avLst/>
              </a:prstGeom>
              <a:blipFill rotWithShape="0"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Straight Arrow Connector 52"/>
          <p:cNvCxnSpPr/>
          <p:nvPr/>
        </p:nvCxnSpPr>
        <p:spPr>
          <a:xfrm flipV="1">
            <a:off x="8484781" y="3115340"/>
            <a:ext cx="127591" cy="382774"/>
          </a:xfrm>
          <a:prstGeom prst="straightConnector1">
            <a:avLst/>
          </a:prstGeom>
          <a:ln>
            <a:solidFill>
              <a:srgbClr val="004E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146698" y="2817627"/>
            <a:ext cx="2360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Expectation over demand values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 flipH="1">
            <a:off x="2583712" y="3434316"/>
            <a:ext cx="1903228" cy="2020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H="1">
            <a:off x="3827722" y="3444949"/>
            <a:ext cx="691115" cy="1701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4146698" y="3455581"/>
            <a:ext cx="329610" cy="5103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3055089" y="5830186"/>
            <a:ext cx="648586" cy="326065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163033" y="5798289"/>
            <a:ext cx="648586" cy="326065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60250" y="2410047"/>
            <a:ext cx="492642" cy="326065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481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7" grpId="0" animBg="1"/>
      <p:bldP spid="30" grpId="0" animBg="1"/>
      <p:bldP spid="30" grpId="1" animBg="1"/>
      <p:bldP spid="48" grpId="0" animBg="1"/>
      <p:bldP spid="48" grpId="1" animBg="1"/>
      <p:bldP spid="49" grpId="0"/>
      <p:bldP spid="50" grpId="0" animBg="1"/>
      <p:bldP spid="51" grpId="0"/>
      <p:bldP spid="56" grpId="0"/>
      <p:bldP spid="56" grpId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548" y="0"/>
            <a:ext cx="7886700" cy="1325563"/>
          </a:xfrm>
        </p:spPr>
        <p:txBody>
          <a:bodyPr/>
          <a:lstStyle/>
          <a:p>
            <a:r>
              <a:rPr lang="en-US" smtClean="0"/>
              <a:t>Inventory Example: Working it Out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825625"/>
            <a:ext cx="9016408" cy="4351338"/>
          </a:xfrm>
        </p:spPr>
        <p:txBody>
          <a:bodyPr/>
          <a:lstStyle/>
          <a:p>
            <a:r>
              <a:rPr lang="en-US" dirty="0" smtClean="0"/>
              <a:t>Continue propagating backwards (apply DP </a:t>
            </a:r>
            <a:r>
              <a:rPr lang="en-US" dirty="0" err="1" smtClean="0"/>
              <a:t>eqn</a:t>
            </a:r>
            <a:r>
              <a:rPr lang="en-US" dirty="0" smtClean="0"/>
              <a:t> recursively)</a:t>
            </a:r>
            <a:endParaRPr lang="en-US" dirty="0"/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7549118" y="1307803"/>
            <a:ext cx="786809" cy="404037"/>
            <a:chOff x="6220047" y="1637414"/>
            <a:chExt cx="786809" cy="404037"/>
          </a:xfrm>
        </p:grpSpPr>
        <p:cxnSp>
          <p:nvCxnSpPr>
            <p:cNvPr id="6" name="Straight Connector 5"/>
            <p:cNvCxnSpPr/>
            <p:nvPr/>
          </p:nvCxnSpPr>
          <p:spPr>
            <a:xfrm flipH="1" flipV="1">
              <a:off x="6220047" y="1860698"/>
              <a:ext cx="786809" cy="2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996223" y="1637414"/>
              <a:ext cx="10633" cy="40403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6765853" y="1311347"/>
            <a:ext cx="786809" cy="404037"/>
            <a:chOff x="6220047" y="1637414"/>
            <a:chExt cx="786809" cy="404037"/>
          </a:xfrm>
        </p:grpSpPr>
        <p:cxnSp>
          <p:nvCxnSpPr>
            <p:cNvPr id="9" name="Straight Connector 8"/>
            <p:cNvCxnSpPr/>
            <p:nvPr/>
          </p:nvCxnSpPr>
          <p:spPr>
            <a:xfrm flipH="1" flipV="1">
              <a:off x="6220047" y="1860698"/>
              <a:ext cx="786809" cy="2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996223" y="1637414"/>
              <a:ext cx="10633" cy="40403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Oval 10"/>
          <p:cNvSpPr/>
          <p:nvPr/>
        </p:nvSpPr>
        <p:spPr>
          <a:xfrm>
            <a:off x="6507127" y="1509822"/>
            <a:ext cx="74428" cy="7442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298019" y="1513366"/>
            <a:ext cx="74428" cy="7442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099545" y="1506277"/>
            <a:ext cx="74428" cy="7442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911703" y="1509822"/>
            <a:ext cx="74428" cy="7442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4940597" y="1304258"/>
            <a:ext cx="786809" cy="404037"/>
            <a:chOff x="6220047" y="1637414"/>
            <a:chExt cx="786809" cy="404037"/>
          </a:xfrm>
        </p:grpSpPr>
        <p:cxnSp>
          <p:nvCxnSpPr>
            <p:cNvPr id="16" name="Straight Connector 15"/>
            <p:cNvCxnSpPr/>
            <p:nvPr/>
          </p:nvCxnSpPr>
          <p:spPr>
            <a:xfrm flipH="1" flipV="1">
              <a:off x="6220047" y="1860698"/>
              <a:ext cx="786809" cy="2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6996223" y="1637414"/>
              <a:ext cx="10633" cy="40403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4253024" y="1020724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0=N-N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169350" y="981738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N</a:t>
            </a: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7269127" y="995915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N-1</a:t>
            </a: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6507127" y="999458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N-2</a:t>
            </a:r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6765851" y="1311347"/>
            <a:ext cx="10633" cy="4040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1376"/>
            <a:ext cx="9144000" cy="2988623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127582" y="5465140"/>
            <a:ext cx="8910091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Figure 1.3.2 </a:t>
            </a:r>
            <a:r>
              <a:rPr lang="en-US" sz="1400" dirty="0" err="1" smtClean="0"/>
              <a:t>Bertsekas</a:t>
            </a:r>
            <a:r>
              <a:rPr lang="en-US" sz="1400" dirty="0" smtClean="0"/>
              <a:t> text</a:t>
            </a:r>
            <a:endParaRPr lang="en-US" sz="1400" dirty="0"/>
          </a:p>
        </p:txBody>
      </p:sp>
      <p:sp>
        <p:nvSpPr>
          <p:cNvPr id="52" name="Rectangle 51"/>
          <p:cNvSpPr/>
          <p:nvPr/>
        </p:nvSpPr>
        <p:spPr>
          <a:xfrm>
            <a:off x="6677247" y="4231759"/>
            <a:ext cx="776176" cy="308344"/>
          </a:xfrm>
          <a:prstGeom prst="rect">
            <a:avLst/>
          </a:prstGeom>
          <a:noFill/>
          <a:ln>
            <a:solidFill>
              <a:srgbClr val="004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8031126" y="4235303"/>
            <a:ext cx="776176" cy="308344"/>
          </a:xfrm>
          <a:prstGeom prst="rect">
            <a:avLst/>
          </a:prstGeom>
          <a:noFill/>
          <a:ln>
            <a:solidFill>
              <a:srgbClr val="004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3710764" y="2679405"/>
            <a:ext cx="2626241" cy="27325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1066800" y="2658140"/>
            <a:ext cx="2590800" cy="2743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666614" y="4625163"/>
            <a:ext cx="829339" cy="6911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7988596" y="4596810"/>
            <a:ext cx="829339" cy="6911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79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8" grpId="0"/>
      <p:bldP spid="21" grpId="0"/>
      <p:bldP spid="52" grpId="0" animBg="1"/>
      <p:bldP spid="54" grpId="0" animBg="1"/>
      <p:bldP spid="28" grpId="0" animBg="1"/>
      <p:bldP spid="55" grpId="0" animBg="1"/>
      <p:bldP spid="29" grpId="0" animBg="1"/>
      <p:bldP spid="6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Loop vs. Closed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Soccer!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744" y="2647508"/>
            <a:ext cx="6679609" cy="375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2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DP Applied to Soccer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World Cup!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15" y="2542362"/>
            <a:ext cx="4124989" cy="29950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7321" y="5688418"/>
            <a:ext cx="3827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Bold play versus timid </a:t>
            </a:r>
            <a:r>
              <a:rPr lang="en-US" smtClean="0"/>
              <a:t>play strategy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837815" y="5390708"/>
            <a:ext cx="406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Optimal closed-loop strategy: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Play timid if and only if your team is ahead in the score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4830727" y="2289545"/>
            <a:ext cx="40616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Rules of the game: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Timid play </a:t>
            </a:r>
            <a:endParaRPr lang="en-US" dirty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Draw with probability </a:t>
            </a:r>
            <a:r>
              <a:rPr lang="en-US" dirty="0" err="1" smtClean="0"/>
              <a:t>p</a:t>
            </a:r>
            <a:r>
              <a:rPr lang="en-US" baseline="-25000" dirty="0" err="1" smtClean="0"/>
              <a:t>d</a:t>
            </a:r>
            <a:endParaRPr lang="en-US" baseline="-25000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Lose with probability (1-p</a:t>
            </a:r>
            <a:r>
              <a:rPr lang="en-US" baseline="-25000" dirty="0" smtClean="0"/>
              <a:t>d</a:t>
            </a:r>
            <a:r>
              <a:rPr lang="en-US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Bold play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Win with probability p</a:t>
            </a:r>
            <a:r>
              <a:rPr lang="en-US" baseline="-25000" dirty="0" smtClean="0"/>
              <a:t>w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Lose with probability (1-p</a:t>
            </a:r>
            <a:r>
              <a:rPr lang="en-US" baseline="-25000" dirty="0" smtClean="0"/>
              <a:t>w</a:t>
            </a:r>
            <a:r>
              <a:rPr lang="en-US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If there is a draw after the second half, sudden death round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15349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Loop vs. Closed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Soccer!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744" y="2647508"/>
            <a:ext cx="6679609" cy="375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88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Setting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51" y="1772462"/>
            <a:ext cx="3868922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What if?....</a:t>
            </a:r>
          </a:p>
          <a:p>
            <a:pPr lvl="1"/>
            <a:r>
              <a:rPr lang="en-US" b="1" dirty="0" smtClean="0"/>
              <a:t>Before the world cup starts: </a:t>
            </a:r>
            <a:r>
              <a:rPr lang="en-US" dirty="0" smtClean="0"/>
              <a:t>You know you’re playing Germany this world cup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During the world cup: </a:t>
            </a:r>
            <a:r>
              <a:rPr lang="en-US" dirty="0" smtClean="0"/>
              <a:t>Find the optimal strategy to win against Germany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8322" y="1901456"/>
            <a:ext cx="2195311" cy="15861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2338" y="4146698"/>
            <a:ext cx="3790302" cy="21316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9711" r="9040"/>
          <a:stretch/>
        </p:blipFill>
        <p:spPr>
          <a:xfrm>
            <a:off x="4327451" y="1924493"/>
            <a:ext cx="2301501" cy="15324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01879" y="1456661"/>
            <a:ext cx="221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You are </a:t>
            </a:r>
            <a:r>
              <a:rPr lang="en-US" smtClean="0"/>
              <a:t>team Mexico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652437" y="1469065"/>
            <a:ext cx="249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You are playing Germany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34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Formulation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State:</a:t>
            </a:r>
          </a:p>
          <a:p>
            <a:r>
              <a:rPr lang="en-US" dirty="0" smtClean="0"/>
              <a:t>Decision space: </a:t>
            </a:r>
          </a:p>
          <a:p>
            <a:r>
              <a:rPr lang="en-US" dirty="0" smtClean="0"/>
              <a:t> DP recursion: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56391" y="1903228"/>
            <a:ext cx="2647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net score {1,0,-1}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648587" y="3318491"/>
                <a:ext cx="4572000" cy="646331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𝑁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𝑔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𝑁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587" y="3318491"/>
                <a:ext cx="4572000" cy="646331"/>
              </a:xfrm>
              <a:prstGeom prst="rect">
                <a:avLst/>
              </a:prstGeom>
              <a:blipFill rotWithShape="0">
                <a:blip r:embed="rId2"/>
                <a:stretch>
                  <a:fillRect l="-267" b="-66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635842" y="4130754"/>
                <a:ext cx="6699655" cy="4403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)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</m:sSub>
                          <m:d>
                            <m:dPr>
                              <m:begChr m:val="{"/>
                              <m:endChr m:val="}"/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charset="0"/>
                            </a:rPr>
                            <m:t>, </m:t>
                          </m:r>
                        </m:e>
                      </m:func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842" y="4130754"/>
                <a:ext cx="6699655" cy="440313"/>
              </a:xfrm>
              <a:prstGeom prst="rect">
                <a:avLst/>
              </a:prstGeom>
              <a:blipFill rotWithShape="0">
                <a:blip r:embed="rId3"/>
                <a:stretch>
                  <a:fillRect l="-728" t="-100000" r="-1183" b="-95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6302916" y="4701000"/>
                <a:ext cx="193950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𝑘</m:t>
                      </m:r>
                      <m:r>
                        <a:rPr lang="en-US" i="1">
                          <a:latin typeface="Cambria Math" charset="0"/>
                        </a:rPr>
                        <m:t>=0,1,…,</m:t>
                      </m:r>
                      <m:r>
                        <a:rPr lang="en-US" i="1">
                          <a:latin typeface="Cambria Math" charset="0"/>
                        </a:rPr>
                        <m:t>𝑁</m:t>
                      </m:r>
                      <m:r>
                        <a:rPr lang="en-US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2916" y="4701000"/>
                <a:ext cx="1939505" cy="36933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2604978" y="3455585"/>
            <a:ext cx="3189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What is the terminal cost/gain for our example?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936516"/>
            <a:ext cx="1931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Notice that this time we use </a:t>
            </a:r>
            <a:r>
              <a:rPr lang="en-US" smtClean="0">
                <a:solidFill>
                  <a:srgbClr val="FF0000"/>
                </a:solidFill>
              </a:rPr>
              <a:t>max </a:t>
            </a:r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138223" y="5396028"/>
                <a:ext cx="9144000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dirty="0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b="0" i="1" dirty="0" smtClean="0">
                        <a:latin typeface="Cambria Math" charset="0"/>
                      </a:rPr>
                      <m:t>=</m:t>
                    </m:r>
                    <m:func>
                      <m:funcPr>
                        <m:ctrlPr>
                          <a:rPr lang="en-US" b="0" i="1" dirty="0" smtClean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dirty="0" smtClean="0">
                            <a:latin typeface="Cambria Math" charset="0"/>
                          </a:rPr>
                          <m:t>max</m:t>
                        </m:r>
                      </m:fName>
                      <m:e>
                        <m:r>
                          <a:rPr lang="en-US" b="0" i="1" dirty="0" smtClean="0">
                            <a:latin typeface="Cambria Math" charset="0"/>
                          </a:rPr>
                          <m:t>[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charset="0"/>
                              </a:rPr>
                              <m:t>𝑑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charset="0"/>
                              </a:rPr>
                              <m:t> </m:t>
                            </m:r>
                            <m:r>
                              <a:rPr lang="en-US" b="0" i="1" dirty="0" smtClean="0">
                                <a:latin typeface="Cambria Math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charset="0"/>
                              </a:rPr>
                              <m:t>𝑘</m:t>
                            </m:r>
                            <m:r>
                              <a:rPr lang="en-US" b="0" i="1" dirty="0" smtClean="0">
                                <a:latin typeface="Cambria Math" charset="0"/>
                              </a:rPr>
                              <m:t>+1</m:t>
                            </m:r>
                          </m:sub>
                        </m:sSub>
                        <m:d>
                          <m:dPr>
                            <m:ctrlPr>
                              <a:rPr lang="en-US" b="0" i="1" dirty="0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dirty="0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dirty="0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  <m:r>
                          <a:rPr lang="en-US" b="0" i="1" dirty="0" smtClean="0">
                            <a:latin typeface="Cambria Math" charset="0"/>
                          </a:rPr>
                          <m:t>+(1−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charset="0"/>
                          </a:rPr>
                          <m:t>)</m:t>
                        </m:r>
                      </m:e>
                    </m:func>
                    <m:sSub>
                      <m:sSubPr>
                        <m:ctrlPr>
                          <a:rPr lang="en-US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b="0" i="1" dirty="0" smtClean="0">
                            <a:latin typeface="Cambria Math" charset="0"/>
                          </a:rPr>
                          <m:t>𝑘</m:t>
                        </m:r>
                        <m:r>
                          <a:rPr lang="en-US" b="0" i="1" dirty="0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d>
                      <m:dPr>
                        <m:ctrlPr>
                          <a:rPr lang="en-US" b="0" i="1" dirty="0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charset="0"/>
                          </a:rPr>
                          <m:t>−1</m:t>
                        </m:r>
                      </m:e>
                    </m:d>
                    <m:r>
                      <a:rPr lang="en-US" b="0" i="1" dirty="0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b="0" i="1" dirty="0" smtClean="0">
                            <a:latin typeface="Cambria Math" charset="0"/>
                          </a:rPr>
                          <m:t>𝑤</m:t>
                        </m:r>
                      </m:sub>
                    </m:sSub>
                    <m:r>
                      <a:rPr lang="en-US" b="0" i="1" dirty="0" smtClean="0">
                        <a:latin typeface="Cambria Math" charset="0"/>
                      </a:rPr>
                      <m:t> </m:t>
                    </m:r>
                    <m:sSub>
                      <m:sSubPr>
                        <m:ctrlPr>
                          <a:rPr lang="en-US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b="0" i="1" dirty="0" smtClean="0">
                            <a:latin typeface="Cambria Math" charset="0"/>
                          </a:rPr>
                          <m:t>𝑘</m:t>
                        </m:r>
                        <m:r>
                          <a:rPr lang="en-US" b="0" i="1" dirty="0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d>
                      <m:dPr>
                        <m:ctrlPr>
                          <a:rPr lang="en-US" b="0" i="1" dirty="0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charset="0"/>
                          </a:rPr>
                          <m:t>+1</m:t>
                        </m:r>
                      </m:e>
                    </m:d>
                    <m:r>
                      <a:rPr lang="en-US" b="0" i="1" dirty="0" smtClean="0">
                        <a:latin typeface="Cambria Math" charset="0"/>
                      </a:rPr>
                      <m:t>+</m:t>
                    </m:r>
                    <m:d>
                      <m:dPr>
                        <m:ctrlPr>
                          <a:rPr lang="en-US" b="0" i="1" dirty="0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charset="0"/>
                              </a:rPr>
                              <m:t>𝑤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b="0" i="1" dirty="0" smtClean="0">
                            <a:latin typeface="Cambria Math" charset="0"/>
                          </a:rPr>
                          <m:t>𝑘</m:t>
                        </m:r>
                        <m:r>
                          <a:rPr lang="en-US" b="0" i="1" dirty="0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dirty="0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b="0" i="1" dirty="0" smtClean="0">
                        <a:latin typeface="Cambria Math" charset="0"/>
                      </a:rPr>
                      <m:t>−1)]</m:t>
                    </m:r>
                  </m:oMath>
                </a14:m>
                <a:r>
                  <a:rPr lang="en-US" dirty="0" smtClean="0"/>
                  <a:t> </a:t>
                </a:r>
                <a:endParaRPr lang="en-US" dirty="0"/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223" y="5396028"/>
                <a:ext cx="9144000" cy="276999"/>
              </a:xfrm>
              <a:prstGeom prst="rect">
                <a:avLst/>
              </a:prstGeom>
              <a:blipFill rotWithShape="0">
                <a:blip r:embed="rId5"/>
                <a:stretch>
                  <a:fillRect l="-1133" t="-143478" b="-17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3214577" y="2395870"/>
            <a:ext cx="4600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Decisions are play style {timid, bold}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658140" y="6124354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Timid play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ight Brace 14"/>
          <p:cNvSpPr/>
          <p:nvPr/>
        </p:nvSpPr>
        <p:spPr>
          <a:xfrm rot="5400000">
            <a:off x="3072810" y="4136068"/>
            <a:ext cx="377457" cy="3429002"/>
          </a:xfrm>
          <a:prstGeom prst="rightBrace">
            <a:avLst>
              <a:gd name="adj1" fmla="val 33685"/>
              <a:gd name="adj2" fmla="val 50758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436242" y="6149163"/>
            <a:ext cx="1201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Bold play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Right Brace 16"/>
          <p:cNvSpPr/>
          <p:nvPr/>
        </p:nvSpPr>
        <p:spPr>
          <a:xfrm rot="5400000">
            <a:off x="6850912" y="4160877"/>
            <a:ext cx="377457" cy="3429002"/>
          </a:xfrm>
          <a:prstGeom prst="rightBrace">
            <a:avLst>
              <a:gd name="adj1" fmla="val 33685"/>
              <a:gd name="adj2" fmla="val 50758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/>
              <p:cNvSpPr txBox="1"/>
              <p:nvPr/>
            </p:nvSpPr>
            <p:spPr>
              <a:xfrm>
                <a:off x="5220587" y="3033827"/>
                <a:ext cx="3189766" cy="1117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mr-IN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mr-IN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1,  </m:t>
                              </m:r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𝑁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&gt;0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𝑤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,  </m:t>
                              </m:r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𝑁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=0</m:t>
                              </m:r>
                            </m:e>
                            <m:e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0,  </m:t>
                              </m:r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𝑖𝑓</m:t>
                              </m:r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𝑁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&lt;0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20587" y="3033827"/>
                <a:ext cx="3189766" cy="1117998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/>
          <p:cNvSpPr txBox="1"/>
          <p:nvPr/>
        </p:nvSpPr>
        <p:spPr>
          <a:xfrm>
            <a:off x="0" y="5022114"/>
            <a:ext cx="4898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the possible outcomes and their probabilities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346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2" grpId="0"/>
      <p:bldP spid="14" grpId="0"/>
      <p:bldP spid="15" grpId="0" animBg="1"/>
      <p:bldP spid="16" grpId="0"/>
      <p:bldP spid="17" grpId="0" animBg="1"/>
      <p:bldP spid="18" grpId="0"/>
      <p:bldP spid="1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 Policy: Last Stage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" y="1825625"/>
                <a:ext cx="9239692" cy="4351338"/>
              </a:xfrm>
            </p:spPr>
            <p:txBody>
              <a:bodyPr/>
              <a:lstStyle/>
              <a:p>
                <a:r>
                  <a:rPr lang="en-US" sz="2400" dirty="0" smtClean="0"/>
                  <a:t>The DP recursion tells us that it is optimal to play bold when: </a:t>
                </a:r>
              </a:p>
              <a:p>
                <a:endParaRPr lang="en-US" sz="2400" dirty="0"/>
              </a:p>
              <a:p>
                <a:endParaRPr lang="en-US" dirty="0" smtClean="0"/>
              </a:p>
              <a:p>
                <a:endParaRPr lang="en-US" sz="2400" dirty="0" smtClean="0"/>
              </a:p>
              <a:p>
                <a:r>
                  <a:rPr lang="en-US" sz="2400" dirty="0" smtClean="0"/>
                  <a:t>Assume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sz="2400" i="1" dirty="0" smtClean="0">
                            <a:latin typeface="Cambria Math" charset="0"/>
                          </a:rPr>
                          <m:t>𝑑</m:t>
                        </m:r>
                      </m:sub>
                    </m:sSub>
                    <m:r>
                      <a:rPr lang="en-US" sz="2400" i="1" dirty="0" smtClean="0">
                        <a:latin typeface="Cambria Math" charset="0"/>
                      </a:rPr>
                      <m:t>&gt;</m:t>
                    </m:r>
                    <m:sSub>
                      <m:sSubPr>
                        <m:ctrlPr>
                          <a:rPr lang="en-US" sz="2400" i="1" dirty="0" err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 dirty="0" err="1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sz="2400" i="1" dirty="0" err="1" smtClean="0">
                            <a:latin typeface="Cambria Math" charset="0"/>
                          </a:rPr>
                          <m:t>𝑤</m:t>
                        </m:r>
                      </m:sub>
                    </m:sSub>
                    <m:r>
                      <a:rPr lang="en-US" sz="2400" i="1" dirty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 smtClean="0"/>
                  <a:t>. The equations for the last stage N-1 are:</a:t>
                </a:r>
                <a:endParaRPr lang="en-US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" y="1825625"/>
                <a:ext cx="9239692" cy="4351338"/>
              </a:xfrm>
              <a:blipFill rotWithShape="0">
                <a:blip r:embed="rId2"/>
                <a:stretch>
                  <a:fillRect l="-858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176" y="2838711"/>
            <a:ext cx="3650955" cy="5712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278" y="4394816"/>
            <a:ext cx="5326912" cy="2188108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3296092" y="4348715"/>
            <a:ext cx="244549" cy="40403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540640" y="6145619"/>
            <a:ext cx="382771" cy="51036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485861" y="4593264"/>
            <a:ext cx="24561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Winning by a large enough margin or losing too badly to recover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6268" y="4816549"/>
            <a:ext cx="170121" cy="180753"/>
          </a:xfrm>
          <a:prstGeom prst="rect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789812" y="5553739"/>
            <a:ext cx="170121" cy="180753"/>
          </a:xfrm>
          <a:prstGeom prst="rect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633868" y="5918790"/>
            <a:ext cx="322523" cy="194931"/>
          </a:xfrm>
          <a:prstGeom prst="rect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086445" y="5160335"/>
            <a:ext cx="1899685" cy="209107"/>
          </a:xfrm>
          <a:prstGeom prst="rect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845980" y="5536019"/>
            <a:ext cx="1899685" cy="209107"/>
          </a:xfrm>
          <a:prstGeom prst="rect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849524" y="5901070"/>
            <a:ext cx="1899685" cy="209107"/>
          </a:xfrm>
          <a:prstGeom prst="rect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1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/>
      <p:bldP spid="8" grpId="1"/>
      <p:bldP spid="9" grpId="0" animBg="1"/>
      <p:bldP spid="9" grpId="1" animBg="1"/>
      <p:bldP spid="10" grpId="0" animBg="1"/>
      <p:bldP spid="11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549" y="365126"/>
            <a:ext cx="8591107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Optimal Policy: Second to Last Stage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33916" y="1825625"/>
                <a:ext cx="8601740" cy="4351338"/>
              </a:xfrm>
            </p:spPr>
            <p:txBody>
              <a:bodyPr/>
              <a:lstStyle/>
              <a:p>
                <a:r>
                  <a:rPr lang="en-US" dirty="0" smtClean="0"/>
                  <a:t>Stage N-2: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Can continue all the way to stage 0</a:t>
                </a:r>
                <a:r>
                  <a:rPr lang="mr-IN" dirty="0" smtClean="0"/>
                  <a:t>…</a:t>
                </a:r>
                <a:r>
                  <a:rPr lang="en-US" dirty="0" smtClean="0"/>
                  <a:t>.</a:t>
                </a:r>
                <a:endParaRPr lang="en-US" dirty="0"/>
              </a:p>
              <a:p>
                <a:r>
                  <a:rPr lang="en-US" dirty="0" smtClean="0"/>
                  <a:t>Analysis: region of pairs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i="1" dirty="0" err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err="1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i="1" dirty="0" err="1" smtClean="0">
                            <a:latin typeface="Cambria Math" charset="0"/>
                          </a:rPr>
                          <m:t>𝑤</m:t>
                        </m:r>
                      </m:sub>
                    </m:sSub>
                    <m:r>
                      <a:rPr lang="en-US" i="1" dirty="0" err="1" smtClean="0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i="1" dirty="0" err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err="1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i="1" dirty="0" err="1" smtClean="0">
                            <a:latin typeface="Cambria Math" charset="0"/>
                          </a:rPr>
                          <m:t>𝑑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where the player has a better than 50-50 chance to win a 2-game match: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3916" y="1825625"/>
                <a:ext cx="8601740" cy="4351338"/>
              </a:xfrm>
              <a:blipFill rotWithShape="0">
                <a:blip r:embed="rId2"/>
                <a:stretch>
                  <a:fillRect l="-1276" t="-2241" r="-9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60" y="2427987"/>
            <a:ext cx="9144000" cy="12152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978" y="5349468"/>
            <a:ext cx="7538484" cy="90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576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4" r="9105"/>
          <a:stretch/>
        </p:blipFill>
        <p:spPr>
          <a:xfrm>
            <a:off x="0" y="918027"/>
            <a:ext cx="9144000" cy="593997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447" y="-265814"/>
            <a:ext cx="9016409" cy="1424875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Chances of Winning with Optimal Closed Loop Policy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281" y="1630920"/>
            <a:ext cx="5386719" cy="644446"/>
          </a:xfrm>
          <a:prstGeom prst="rect">
            <a:avLst/>
          </a:prstGeom>
        </p:spPr>
      </p:pic>
      <p:sp>
        <p:nvSpPr>
          <p:cNvPr id="9" name="Freeform 8"/>
          <p:cNvSpPr/>
          <p:nvPr/>
        </p:nvSpPr>
        <p:spPr>
          <a:xfrm>
            <a:off x="584429" y="5272962"/>
            <a:ext cx="4947794" cy="926606"/>
          </a:xfrm>
          <a:custGeom>
            <a:avLst/>
            <a:gdLst>
              <a:gd name="connsiteX0" fmla="*/ 3594166 w 4947794"/>
              <a:gd name="connsiteY0" fmla="*/ 904554 h 926606"/>
              <a:gd name="connsiteX1" fmla="*/ 4019469 w 4947794"/>
              <a:gd name="connsiteY1" fmla="*/ 596210 h 926606"/>
              <a:gd name="connsiteX2" fmla="*/ 4551097 w 4947794"/>
              <a:gd name="connsiteY2" fmla="*/ 255968 h 926606"/>
              <a:gd name="connsiteX3" fmla="*/ 4816911 w 4947794"/>
              <a:gd name="connsiteY3" fmla="*/ 53950 h 926606"/>
              <a:gd name="connsiteX4" fmla="*/ 4880706 w 4947794"/>
              <a:gd name="connsiteY4" fmla="*/ 11419 h 926606"/>
              <a:gd name="connsiteX5" fmla="*/ 4901971 w 4947794"/>
              <a:gd name="connsiteY5" fmla="*/ 787 h 926606"/>
              <a:gd name="connsiteX6" fmla="*/ 4232120 w 4947794"/>
              <a:gd name="connsiteY6" fmla="*/ 787 h 926606"/>
              <a:gd name="connsiteX7" fmla="*/ 2977478 w 4947794"/>
              <a:gd name="connsiteY7" fmla="*/ 787 h 926606"/>
              <a:gd name="connsiteX8" fmla="*/ 1382594 w 4947794"/>
              <a:gd name="connsiteY8" fmla="*/ 11419 h 926606"/>
              <a:gd name="connsiteX9" fmla="*/ 361869 w 4947794"/>
              <a:gd name="connsiteY9" fmla="*/ 11419 h 926606"/>
              <a:gd name="connsiteX10" fmla="*/ 127952 w 4947794"/>
              <a:gd name="connsiteY10" fmla="*/ 11419 h 926606"/>
              <a:gd name="connsiteX11" fmla="*/ 64157 w 4947794"/>
              <a:gd name="connsiteY11" fmla="*/ 11419 h 926606"/>
              <a:gd name="connsiteX12" fmla="*/ 362 w 4947794"/>
              <a:gd name="connsiteY12" fmla="*/ 11419 h 926606"/>
              <a:gd name="connsiteX13" fmla="*/ 42892 w 4947794"/>
              <a:gd name="connsiteY13" fmla="*/ 139010 h 926606"/>
              <a:gd name="connsiteX14" fmla="*/ 138585 w 4947794"/>
              <a:gd name="connsiteY14" fmla="*/ 532415 h 926606"/>
              <a:gd name="connsiteX15" fmla="*/ 223645 w 4947794"/>
              <a:gd name="connsiteY15" fmla="*/ 808861 h 926606"/>
              <a:gd name="connsiteX16" fmla="*/ 244911 w 4947794"/>
              <a:gd name="connsiteY16" fmla="*/ 862024 h 926606"/>
              <a:gd name="connsiteX17" fmla="*/ 255543 w 4947794"/>
              <a:gd name="connsiteY17" fmla="*/ 915187 h 926606"/>
              <a:gd name="connsiteX18" fmla="*/ 255543 w 4947794"/>
              <a:gd name="connsiteY18" fmla="*/ 925819 h 926606"/>
              <a:gd name="connsiteX19" fmla="*/ 734008 w 4947794"/>
              <a:gd name="connsiteY19" fmla="*/ 925819 h 926606"/>
              <a:gd name="connsiteX20" fmla="*/ 1488920 w 4947794"/>
              <a:gd name="connsiteY20" fmla="*/ 915187 h 926606"/>
              <a:gd name="connsiteX21" fmla="*/ 2435218 w 4947794"/>
              <a:gd name="connsiteY21" fmla="*/ 915187 h 926606"/>
              <a:gd name="connsiteX22" fmla="*/ 3466576 w 4947794"/>
              <a:gd name="connsiteY22" fmla="*/ 915187 h 926606"/>
              <a:gd name="connsiteX23" fmla="*/ 3594166 w 4947794"/>
              <a:gd name="connsiteY23" fmla="*/ 904554 h 926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947794" h="926606">
                <a:moveTo>
                  <a:pt x="3594166" y="904554"/>
                </a:moveTo>
                <a:cubicBezTo>
                  <a:pt x="3727073" y="804431"/>
                  <a:pt x="3859981" y="704308"/>
                  <a:pt x="4019469" y="596210"/>
                </a:cubicBezTo>
                <a:cubicBezTo>
                  <a:pt x="4178958" y="488112"/>
                  <a:pt x="4418190" y="346345"/>
                  <a:pt x="4551097" y="255968"/>
                </a:cubicBezTo>
                <a:cubicBezTo>
                  <a:pt x="4684004" y="165591"/>
                  <a:pt x="4761976" y="94708"/>
                  <a:pt x="4816911" y="53950"/>
                </a:cubicBezTo>
                <a:cubicBezTo>
                  <a:pt x="4871846" y="13192"/>
                  <a:pt x="4866529" y="20279"/>
                  <a:pt x="4880706" y="11419"/>
                </a:cubicBezTo>
                <a:cubicBezTo>
                  <a:pt x="4894883" y="2558"/>
                  <a:pt x="5010069" y="2559"/>
                  <a:pt x="4901971" y="787"/>
                </a:cubicBezTo>
                <a:cubicBezTo>
                  <a:pt x="4793873" y="-985"/>
                  <a:pt x="4232120" y="787"/>
                  <a:pt x="4232120" y="787"/>
                </a:cubicBezTo>
                <a:lnTo>
                  <a:pt x="2977478" y="787"/>
                </a:lnTo>
                <a:lnTo>
                  <a:pt x="1382594" y="11419"/>
                </a:lnTo>
                <a:lnTo>
                  <a:pt x="361869" y="11419"/>
                </a:lnTo>
                <a:lnTo>
                  <a:pt x="127952" y="11419"/>
                </a:lnTo>
                <a:lnTo>
                  <a:pt x="64157" y="11419"/>
                </a:lnTo>
                <a:cubicBezTo>
                  <a:pt x="42892" y="11419"/>
                  <a:pt x="3906" y="-9846"/>
                  <a:pt x="362" y="11419"/>
                </a:cubicBezTo>
                <a:cubicBezTo>
                  <a:pt x="-3182" y="32684"/>
                  <a:pt x="19855" y="52177"/>
                  <a:pt x="42892" y="139010"/>
                </a:cubicBezTo>
                <a:cubicBezTo>
                  <a:pt x="65929" y="225843"/>
                  <a:pt x="108460" y="420773"/>
                  <a:pt x="138585" y="532415"/>
                </a:cubicBezTo>
                <a:cubicBezTo>
                  <a:pt x="168710" y="644057"/>
                  <a:pt x="205924" y="753926"/>
                  <a:pt x="223645" y="808861"/>
                </a:cubicBezTo>
                <a:cubicBezTo>
                  <a:pt x="241366" y="863796"/>
                  <a:pt x="239595" y="844303"/>
                  <a:pt x="244911" y="862024"/>
                </a:cubicBezTo>
                <a:cubicBezTo>
                  <a:pt x="250227" y="879745"/>
                  <a:pt x="253771" y="904554"/>
                  <a:pt x="255543" y="915187"/>
                </a:cubicBezTo>
                <a:cubicBezTo>
                  <a:pt x="257315" y="925820"/>
                  <a:pt x="175799" y="924047"/>
                  <a:pt x="255543" y="925819"/>
                </a:cubicBezTo>
                <a:cubicBezTo>
                  <a:pt x="335287" y="927591"/>
                  <a:pt x="734008" y="925819"/>
                  <a:pt x="734008" y="925819"/>
                </a:cubicBezTo>
                <a:lnTo>
                  <a:pt x="1488920" y="915187"/>
                </a:lnTo>
                <a:lnTo>
                  <a:pt x="2435218" y="915187"/>
                </a:lnTo>
                <a:lnTo>
                  <a:pt x="3466576" y="915187"/>
                </a:lnTo>
                <a:lnTo>
                  <a:pt x="3594166" y="904554"/>
                </a:lnTo>
                <a:close/>
              </a:path>
            </a:pathLst>
          </a:custGeom>
          <a:solidFill>
            <a:srgbClr val="004EFF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8410354" y="2498651"/>
            <a:ext cx="382771" cy="7442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ight Brace 12"/>
          <p:cNvSpPr/>
          <p:nvPr/>
        </p:nvSpPr>
        <p:spPr>
          <a:xfrm rot="5400000">
            <a:off x="8716038" y="2028160"/>
            <a:ext cx="217968" cy="467833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3221665" y="6475228"/>
            <a:ext cx="329610" cy="2764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19377" y="6018028"/>
            <a:ext cx="1286539" cy="5103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18"/>
          <p:cNvSpPr/>
          <p:nvPr/>
        </p:nvSpPr>
        <p:spPr>
          <a:xfrm>
            <a:off x="4710223" y="5273749"/>
            <a:ext cx="776593" cy="470760"/>
          </a:xfrm>
          <a:custGeom>
            <a:avLst/>
            <a:gdLst>
              <a:gd name="connsiteX0" fmla="*/ 0 w 776593"/>
              <a:gd name="connsiteY0" fmla="*/ 0 h 470760"/>
              <a:gd name="connsiteX1" fmla="*/ 85061 w 776593"/>
              <a:gd name="connsiteY1" fmla="*/ 308344 h 470760"/>
              <a:gd name="connsiteX2" fmla="*/ 106326 w 776593"/>
              <a:gd name="connsiteY2" fmla="*/ 404037 h 470760"/>
              <a:gd name="connsiteX3" fmla="*/ 116958 w 776593"/>
              <a:gd name="connsiteY3" fmla="*/ 467832 h 470760"/>
              <a:gd name="connsiteX4" fmla="*/ 308344 w 776593"/>
              <a:gd name="connsiteY4" fmla="*/ 308344 h 470760"/>
              <a:gd name="connsiteX5" fmla="*/ 595424 w 776593"/>
              <a:gd name="connsiteY5" fmla="*/ 138223 h 470760"/>
              <a:gd name="connsiteX6" fmla="*/ 733647 w 776593"/>
              <a:gd name="connsiteY6" fmla="*/ 42530 h 470760"/>
              <a:gd name="connsiteX7" fmla="*/ 765544 w 776593"/>
              <a:gd name="connsiteY7" fmla="*/ 10632 h 470760"/>
              <a:gd name="connsiteX8" fmla="*/ 563526 w 776593"/>
              <a:gd name="connsiteY8" fmla="*/ 10632 h 470760"/>
              <a:gd name="connsiteX9" fmla="*/ 191386 w 776593"/>
              <a:gd name="connsiteY9" fmla="*/ 10632 h 470760"/>
              <a:gd name="connsiteX10" fmla="*/ 0 w 776593"/>
              <a:gd name="connsiteY10" fmla="*/ 0 h 47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76593" h="470760">
                <a:moveTo>
                  <a:pt x="0" y="0"/>
                </a:moveTo>
                <a:cubicBezTo>
                  <a:pt x="33670" y="120502"/>
                  <a:pt x="67340" y="241005"/>
                  <a:pt x="85061" y="308344"/>
                </a:cubicBezTo>
                <a:cubicBezTo>
                  <a:pt x="102782" y="375684"/>
                  <a:pt x="101010" y="377456"/>
                  <a:pt x="106326" y="404037"/>
                </a:cubicBezTo>
                <a:cubicBezTo>
                  <a:pt x="111642" y="430618"/>
                  <a:pt x="83288" y="483781"/>
                  <a:pt x="116958" y="467832"/>
                </a:cubicBezTo>
                <a:cubicBezTo>
                  <a:pt x="150628" y="451883"/>
                  <a:pt x="228600" y="363279"/>
                  <a:pt x="308344" y="308344"/>
                </a:cubicBezTo>
                <a:cubicBezTo>
                  <a:pt x="388088" y="253409"/>
                  <a:pt x="524540" y="182525"/>
                  <a:pt x="595424" y="138223"/>
                </a:cubicBezTo>
                <a:cubicBezTo>
                  <a:pt x="666308" y="93921"/>
                  <a:pt x="705294" y="63795"/>
                  <a:pt x="733647" y="42530"/>
                </a:cubicBezTo>
                <a:cubicBezTo>
                  <a:pt x="762000" y="21265"/>
                  <a:pt x="793898" y="15948"/>
                  <a:pt x="765544" y="10632"/>
                </a:cubicBezTo>
                <a:cubicBezTo>
                  <a:pt x="737190" y="5316"/>
                  <a:pt x="563526" y="10632"/>
                  <a:pt x="563526" y="10632"/>
                </a:cubicBezTo>
                <a:lnTo>
                  <a:pt x="191386" y="10632"/>
                </a:lnTo>
                <a:lnTo>
                  <a:pt x="0" y="0"/>
                </a:lnTo>
                <a:close/>
              </a:path>
            </a:pathLst>
          </a:custGeom>
          <a:solidFill>
            <a:srgbClr val="FF0000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522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5" grpId="0" animBg="1"/>
      <p:bldP spid="1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Time</a:t>
            </a:r>
            <a:r>
              <a:rPr lang="mr-IN" dirty="0" smtClean="0"/>
              <a:t>…</a:t>
            </a:r>
            <a:r>
              <a:rPr lang="en-US" dirty="0" smtClean="0"/>
              <a:t>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HW </a:t>
            </a:r>
            <a:r>
              <a:rPr lang="en-US" dirty="0" smtClean="0"/>
              <a:t>3 is posted (due Sept 28</a:t>
            </a:r>
            <a:r>
              <a:rPr lang="en-US" baseline="30000" dirty="0" smtClean="0"/>
              <a:t>th  </a:t>
            </a:r>
            <a:r>
              <a:rPr lang="en-US" dirty="0" smtClean="0"/>
              <a:t>at 5pm)</a:t>
            </a:r>
          </a:p>
          <a:p>
            <a:endParaRPr lang="en-US" dirty="0"/>
          </a:p>
          <a:p>
            <a:r>
              <a:rPr lang="en-US" dirty="0" smtClean="0"/>
              <a:t>Minimax control and augmented formulations</a:t>
            </a:r>
            <a:endParaRPr lang="en-US" dirty="0" smtClean="0"/>
          </a:p>
          <a:p>
            <a:pPr lvl="1"/>
            <a:r>
              <a:rPr lang="en-US" dirty="0" smtClean="0"/>
              <a:t>Readings will be posted on Blackboard </a:t>
            </a:r>
            <a:r>
              <a:rPr lang="en-US" dirty="0" smtClean="0">
                <a:sym typeface="Wingdings"/>
              </a:rPr>
              <a:t> special access made possible by Prof. Dimitri </a:t>
            </a:r>
            <a:r>
              <a:rPr lang="en-US" dirty="0" err="1" smtClean="0">
                <a:sym typeface="Wingdings"/>
              </a:rPr>
              <a:t>Bertsekas</a:t>
            </a:r>
            <a:r>
              <a:rPr lang="en-US" dirty="0" smtClean="0">
                <a:sym typeface="Wingdings"/>
              </a:rPr>
              <a:t> to his Dynamic Programming and Optimal Control text!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69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of Information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Value of information for our soccer match</a:t>
            </a:r>
          </a:p>
          <a:p>
            <a:pPr lvl="1"/>
            <a:r>
              <a:rPr lang="en-US" dirty="0"/>
              <a:t>p</a:t>
            </a:r>
            <a:r>
              <a:rPr lang="en-US" baseline="-25000" dirty="0" smtClean="0"/>
              <a:t>w</a:t>
            </a:r>
            <a:r>
              <a:rPr lang="en-US" dirty="0" smtClean="0"/>
              <a:t>=0.45</a:t>
            </a:r>
          </a:p>
          <a:p>
            <a:pPr lvl="1"/>
            <a:r>
              <a:rPr lang="en-US" dirty="0" err="1"/>
              <a:t>p</a:t>
            </a:r>
            <a:r>
              <a:rPr lang="en-US" baseline="-25000" dirty="0" err="1" smtClean="0"/>
              <a:t>d</a:t>
            </a:r>
            <a:r>
              <a:rPr lang="en-US" dirty="0" smtClean="0"/>
              <a:t>=0.9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446567" y="3365207"/>
                <a:ext cx="846757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𝑉𝑎𝑙𝑢𝑒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</a:rPr>
                        <m:t>𝑜𝑓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</a:rPr>
                        <m:t>𝐼𝑛𝑓𝑜𝑟𝑚𝑎𝑡𝑖𝑜𝑛</m:t>
                      </m:r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</a:rPr>
                        <m:t>𝑝𝑟𝑜𝑏𝑎𝑏𝑖𝑙𝑖𝑡𝑦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</a:rPr>
                        <m:t>𝑤𝑖𝑛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</a:rPr>
                        <m:t>𝑐𝑙𝑜𝑠𝑒𝑑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</a:rPr>
                        <m:t>𝑙𝑜𝑜𝑝</m:t>
                      </m:r>
                      <m:r>
                        <a:rPr lang="en-US" b="0" i="1" smtClean="0">
                          <a:latin typeface="Cambria Math" charset="0"/>
                        </a:rPr>
                        <m:t> −</m:t>
                      </m:r>
                      <m:r>
                        <a:rPr lang="en-US" b="0" i="1" smtClean="0">
                          <a:latin typeface="Cambria Math" charset="0"/>
                        </a:rPr>
                        <m:t>𝑝𝑟𝑜𝑏𝑎𝑏𝑖𝑙𝑖𝑡𝑦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</a:rPr>
                        <m:t>𝑤𝑖𝑛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</a:rPr>
                        <m:t>𝑜𝑝𝑒𝑛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</a:rPr>
                        <m:t>𝑙𝑜𝑜𝑝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567" y="3365207"/>
                <a:ext cx="8467574" cy="276999"/>
              </a:xfrm>
              <a:prstGeom prst="rect">
                <a:avLst/>
              </a:prstGeom>
              <a:blipFill rotWithShape="0">
                <a:blip r:embed="rId2"/>
                <a:stretch>
                  <a:fillRect l="-216" t="-146667" r="-504" b="-18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4061637" y="4072269"/>
            <a:ext cx="1860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0.53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80521" y="4086448"/>
            <a:ext cx="1860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0.425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Right Brace 7"/>
          <p:cNvSpPr/>
          <p:nvPr/>
        </p:nvSpPr>
        <p:spPr>
          <a:xfrm rot="5400000">
            <a:off x="4130748" y="2876112"/>
            <a:ext cx="430621" cy="1982972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 rot="5400000">
            <a:off x="7270899" y="2847759"/>
            <a:ext cx="430621" cy="1982972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551812" y="2286000"/>
            <a:ext cx="5103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opposing team has a stronger offense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44723" y="2682949"/>
            <a:ext cx="5844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you put all your guys on defense, </a:t>
            </a:r>
            <a:r>
              <a:rPr lang="en-US" smtClean="0"/>
              <a:t>your defense is strong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19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 animBg="1"/>
      <p:bldP spid="9" grpId="0" animBg="1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Summary: Open loop vs. Closed Loop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information about the current state always valuable when deciding on a policy?</a:t>
            </a:r>
          </a:p>
          <a:p>
            <a:endParaRPr lang="en-US" dirty="0" smtClean="0"/>
          </a:p>
          <a:p>
            <a:r>
              <a:rPr lang="en-US" dirty="0" smtClean="0"/>
              <a:t>If information is so valuable then the more information the better right?  Should I carry around my entire history of states and actions?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4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Principle of Optimality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09824"/>
            <a:ext cx="7886700" cy="5348176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The principle behind Dynamic Programming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1977649" y="2711307"/>
            <a:ext cx="5177498" cy="2763898"/>
            <a:chOff x="1935119" y="2211576"/>
            <a:chExt cx="5177498" cy="276389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119" y="2211576"/>
              <a:ext cx="5177498" cy="250020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956383" y="4667697"/>
              <a:ext cx="5135526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Section 1.3 Dynamic Programming and Optimal Control Vol 1 Text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2102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Intuitive Explanation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7984"/>
          <a:stretch/>
        </p:blipFill>
        <p:spPr>
          <a:xfrm>
            <a:off x="1021437" y="1860697"/>
            <a:ext cx="5887092" cy="3752829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1701204" y="3349256"/>
            <a:ext cx="3211032" cy="733646"/>
          </a:xfrm>
          <a:prstGeom prst="line">
            <a:avLst/>
          </a:prstGeom>
          <a:ln w="57150">
            <a:solidFill>
              <a:srgbClr val="00C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933501" y="3253565"/>
            <a:ext cx="1307805" cy="95691"/>
          </a:xfrm>
          <a:prstGeom prst="line">
            <a:avLst/>
          </a:prstGeom>
          <a:ln w="57150">
            <a:solidFill>
              <a:srgbClr val="00C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837808" y="3264196"/>
            <a:ext cx="191386" cy="170121"/>
          </a:xfrm>
          <a:prstGeom prst="ellipse">
            <a:avLst/>
          </a:prstGeom>
          <a:solidFill>
            <a:srgbClr val="00C300"/>
          </a:solidFill>
          <a:ln>
            <a:solidFill>
              <a:srgbClr val="00C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stCxn id="13" idx="5"/>
          </p:cNvCxnSpPr>
          <p:nvPr/>
        </p:nvCxnSpPr>
        <p:spPr>
          <a:xfrm>
            <a:off x="5001166" y="3409403"/>
            <a:ext cx="1070019" cy="19503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6049920" y="3242931"/>
            <a:ext cx="223284" cy="38277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155712" y="2243470"/>
            <a:ext cx="17650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Solve from the last stage iteratively until you have a strategy for the whole route!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1609054" y="4001387"/>
            <a:ext cx="191386" cy="170121"/>
          </a:xfrm>
          <a:prstGeom prst="ellipse">
            <a:avLst/>
          </a:prstGeom>
          <a:solidFill>
            <a:srgbClr val="00C300"/>
          </a:solidFill>
          <a:ln>
            <a:solidFill>
              <a:srgbClr val="00C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0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5" grpId="0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996" y="333228"/>
            <a:ext cx="814321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Link to Something We’ve Already Seen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saw this </a:t>
            </a:r>
            <a:r>
              <a:rPr lang="en-US" dirty="0" smtClean="0"/>
              <a:t>with </a:t>
            </a:r>
            <a:r>
              <a:rPr lang="en-US" dirty="0"/>
              <a:t>Bellman’s Equation (recall step 2 of policy iteration)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106326" y="3339661"/>
                <a:ext cx="5996763" cy="7645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𝜋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arg</m:t>
                          </m:r>
                        </m:fName>
                        <m:e>
                          <m:func>
                            <m:func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US" i="1">
                                      <a:latin typeface="Cambria Math" charset="0"/>
                                    </a:rPr>
                                    <m:t>𝑎</m:t>
                                  </m:r>
                                </m:lim>
                              </m:limLow>
                            </m:fName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𝑠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/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𝑎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i="1">
                                      <a:latin typeface="Cambria Math" charset="0"/>
                                    </a:rPr>
                                    <m:t>[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𝑅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𝑎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i="1">
                                      <a:latin typeface="Cambria Math" charset="0"/>
                                    </a:rPr>
                                    <m:t>+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𝜋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i="1">
                                      <a:latin typeface="Cambria Math" charset="0"/>
                                    </a:rPr>
                                    <m:t>]</m:t>
                                  </m:r>
                                </m:e>
                              </m:nary>
                            </m:e>
                          </m:func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326" y="3339661"/>
                <a:ext cx="5996763" cy="76450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/>
          <p:cNvSpPr/>
          <p:nvPr/>
        </p:nvSpPr>
        <p:spPr>
          <a:xfrm>
            <a:off x="1403498" y="3423684"/>
            <a:ext cx="1063256" cy="6060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96763" y="2987750"/>
            <a:ext cx="325356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</a:rPr>
              <a:t>If the truncated policy was not optimal then would policy iteration improve the policy?  </a:t>
            </a:r>
          </a:p>
          <a:p>
            <a:endParaRPr lang="en-US" sz="1400" dirty="0">
              <a:solidFill>
                <a:srgbClr val="FF0000"/>
              </a:solidFill>
            </a:endParaRPr>
          </a:p>
          <a:p>
            <a:r>
              <a:rPr lang="en-US" sz="1400" dirty="0" smtClean="0">
                <a:solidFill>
                  <a:srgbClr val="FF0000"/>
                </a:solidFill>
              </a:rPr>
              <a:t>Does PI converge to the optimal policy? </a:t>
            </a:r>
            <a:endParaRPr 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607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The Dynamic Programming Algorithm</a:t>
            </a:r>
            <a:endParaRPr lang="en-US" sz="4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Recall:</a:t>
                </a:r>
              </a:p>
              <a:p>
                <a:endParaRPr lang="en-US" dirty="0"/>
              </a:p>
              <a:p>
                <a:r>
                  <a:rPr lang="en-US" dirty="0" smtClean="0"/>
                  <a:t>Dynamic Programming Algorithm</a:t>
                </a:r>
              </a:p>
              <a:p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charset="0"/>
                            </a:rPr>
                            <m:t>𝑁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𝑔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charset="0"/>
                            </a:rPr>
                            <m:t>𝑁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b="0" dirty="0" smtClean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1754371" y="1613936"/>
                <a:ext cx="5847907" cy="8714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 charset="0"/>
                            </a:rPr>
                            <m:t>𝐽</m:t>
                          </m:r>
                        </m:e>
                        <m:sub/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bSup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limLow>
                        <m:limLow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charset="0"/>
                            </a:rPr>
                            <m:t>min</m:t>
                          </m:r>
                        </m:e>
                        <m:lim>
                          <m:r>
                            <a:rPr lang="en-US" b="0" i="1" smtClean="0">
                              <a:latin typeface="Cambria Math" charset="0"/>
                            </a:rPr>
                            <m:t>𝜋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∈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charset="0"/>
                            </a:rPr>
                            <m:t>Π</m:t>
                          </m:r>
                        </m:lim>
                      </m:limLow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en-US" i="1">
                          <a:latin typeface="Cambria Math" charset="0"/>
                        </a:rPr>
                        <m:t>𝐸</m:t>
                      </m:r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ctrlPr>
                                <a:rPr lang="is-IS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i="1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−1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4371" y="1613936"/>
                <a:ext cx="5847907" cy="87145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678371" y="4364665"/>
                <a:ext cx="6699655" cy="4403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)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</m:sSub>
                          <m:d>
                            <m:dPr>
                              <m:begChr m:val="{"/>
                              <m:endChr m:val="}"/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charset="0"/>
                            </a:rPr>
                            <m:t>, </m:t>
                          </m:r>
                        </m:e>
                      </m:func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371" y="4364665"/>
                <a:ext cx="6699655" cy="440313"/>
              </a:xfrm>
              <a:prstGeom prst="rect">
                <a:avLst/>
              </a:prstGeom>
              <a:blipFill rotWithShape="0">
                <a:blip r:embed="rId4"/>
                <a:stretch>
                  <a:fillRect l="-728" t="-100000" r="-1183" b="-95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/>
              <p:cNvSpPr/>
              <p:nvPr/>
            </p:nvSpPr>
            <p:spPr>
              <a:xfrm>
                <a:off x="6441139" y="5030604"/>
                <a:ext cx="193950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𝑘</m:t>
                      </m:r>
                      <m:r>
                        <a:rPr lang="en-US" i="1">
                          <a:latin typeface="Cambria Math" charset="0"/>
                        </a:rPr>
                        <m:t>=0,1,…,</m:t>
                      </m:r>
                      <m:r>
                        <a:rPr lang="en-US" i="1">
                          <a:latin typeface="Cambria Math" charset="0"/>
                        </a:rPr>
                        <m:t>𝑁</m:t>
                      </m:r>
                      <m:r>
                        <a:rPr lang="en-US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1139" y="5030604"/>
                <a:ext cx="1939505" cy="369332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774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Optimality and the DP Algorithm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1814992"/>
                <a:ext cx="9537405" cy="4883519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 smtClean="0"/>
                  <a:t>If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bSup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bSup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 minimizes the right-hand side of the DP recursion for each </a:t>
                </a:r>
                <a:r>
                  <a:rPr lang="en-US" dirty="0" err="1" smtClean="0"/>
                  <a:t>x</a:t>
                </a:r>
                <a:r>
                  <a:rPr lang="en-US" baseline="-25000" dirty="0" err="1" smtClean="0"/>
                  <a:t>k</a:t>
                </a:r>
                <a:r>
                  <a:rPr lang="en-US" dirty="0" smtClean="0"/>
                  <a:t> and k then the policy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𝜋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𝑁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 smtClean="0"/>
                  <a:t> is optimal</a:t>
                </a:r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Proof: Use induction (p25 of the </a:t>
                </a:r>
                <a:r>
                  <a:rPr lang="en-US" dirty="0" err="1" smtClean="0"/>
                  <a:t>Bertsekas</a:t>
                </a:r>
                <a:r>
                  <a:rPr lang="en-US" dirty="0" smtClean="0"/>
                  <a:t> text)</a:t>
                </a:r>
              </a:p>
              <a:p>
                <a:pPr lvl="1"/>
                <a:r>
                  <a:rPr lang="en-US" i="1" dirty="0" smtClean="0"/>
                  <a:t>WTS</a:t>
                </a:r>
                <a:r>
                  <a:rPr lang="en-US" dirty="0" smtClean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2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sz="2200" b="0" i="1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sz="2200" b="0" i="1" smtClean="0">
                            <a:latin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sz="2200" b="0" i="1" smtClean="0">
                            <a:latin typeface="Cambria Math" charset="0"/>
                          </a:rPr>
                          <m:t>∗</m:t>
                        </m:r>
                      </m:sup>
                    </m:sSubSup>
                    <m:d>
                      <m:dPr>
                        <m:ctrlPr>
                          <a:rPr lang="en-US" sz="22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2200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sz="2200" b="0" i="1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sz="2200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sz="2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2200" b="0" i="1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sz="2200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sz="2200" i="1" dirty="0" smtClean="0"/>
              </a:p>
              <a:p>
                <a:pPr lvl="1"/>
                <a:r>
                  <a:rPr lang="en-US" i="1" dirty="0" smtClean="0"/>
                  <a:t>Base case</a:t>
                </a:r>
                <a:r>
                  <a:rPr lang="en-US" dirty="0" smtClean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bSup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</m:sub>
                    </m:sSub>
                  </m:oMath>
                </a14:m>
                <a:endParaRPr lang="en-US" i="1" dirty="0" smtClean="0"/>
              </a:p>
              <a:p>
                <a:pPr lvl="1"/>
                <a:r>
                  <a:rPr lang="en-US" i="1" dirty="0" smtClean="0"/>
                  <a:t>Inductive hypothesis</a:t>
                </a:r>
                <a:r>
                  <a:rPr lang="en-US" dirty="0" smtClean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bSup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sz="1800" i="1" dirty="0" smtClean="0"/>
              </a:p>
              <a:p>
                <a:pPr lvl="1"/>
                <a:r>
                  <a:rPr lang="en-US" sz="2300" i="1" dirty="0"/>
                  <a:t>k</a:t>
                </a:r>
                <a:r>
                  <a:rPr lang="en-US" sz="2300" i="1" dirty="0" smtClean="0"/>
                  <a:t>th stage</a:t>
                </a:r>
                <a:r>
                  <a:rPr lang="en-US" sz="2300" dirty="0" smtClean="0"/>
                  <a:t>:</a:t>
                </a:r>
              </a:p>
              <a:p>
                <a:pPr marL="0" indent="0">
                  <a:buNone/>
                </a:pPr>
                <a:r>
                  <a:rPr lang="en-US" sz="2700" dirty="0" smtClean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sz="2400" b="0" i="1" smtClean="0">
                            <a:latin typeface="Cambria Math" charset="0"/>
                          </a:rPr>
                          <m:t>∗</m:t>
                        </m:r>
                      </m:sup>
                    </m:sSubSup>
                    <m:d>
                      <m:d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charset="0"/>
                      </a:rPr>
                      <m:t>=</m:t>
                    </m:r>
                  </m:oMath>
                </a14:m>
                <a:endParaRPr lang="en-US" sz="2400" b="0" i="1" dirty="0" smtClean="0">
                  <a:latin typeface="Cambria Math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b="0" i="0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𝜋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+1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)</m:t>
                              </m:r>
                            </m:lim>
                          </m:limLow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,…,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sub>
                              </m:sSub>
                            </m:sub>
                          </m:sSub>
                          <m:r>
                            <a:rPr lang="en-US" sz="2400" b="0" i="0" smtClean="0">
                              <a:latin typeface="Cambria Math" charset="0"/>
                            </a:rPr>
                            <m:t>  </m:t>
                          </m:r>
                        </m:fName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ctrlPr>
                                <a:rPr lang="is-IS" sz="24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−1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, 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𝜇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US" sz="2400" b="0" i="1" smtClean="0">
                              <a:latin typeface="Cambria Math" charset="0"/>
                            </a:rPr>
                            <m:t>}</m:t>
                          </m:r>
                        </m:e>
                      </m:func>
                    </m:oMath>
                  </m:oMathPara>
                </a14:m>
                <a:endParaRPr lang="en-US" sz="2700" i="1" dirty="0" smtClean="0"/>
              </a:p>
              <a:p>
                <a:pPr lvl="1"/>
                <a:endParaRPr lang="en-US" sz="2300" i="1" dirty="0" smtClean="0"/>
              </a:p>
              <a:p>
                <a:pPr lvl="1"/>
                <a:endParaRPr lang="en-US" i="1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814992"/>
                <a:ext cx="9537405" cy="4883519"/>
              </a:xfrm>
              <a:blipFill rotWithShape="0">
                <a:blip r:embed="rId2"/>
                <a:stretch>
                  <a:fillRect l="-958" t="-2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422649" y="2812312"/>
                <a:ext cx="6699655" cy="4403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)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</m:sSub>
                          <m:d>
                            <m:dPr>
                              <m:begChr m:val="{"/>
                              <m:endChr m:val="}"/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2649" y="2812312"/>
                <a:ext cx="6699655" cy="440313"/>
              </a:xfrm>
              <a:prstGeom prst="rect">
                <a:avLst/>
              </a:prstGeom>
              <a:blipFill rotWithShape="0">
                <a:blip r:embed="rId3"/>
                <a:stretch>
                  <a:fillRect b="-191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9234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21805</TotalTime>
  <Words>2687</Words>
  <Application>Microsoft Macintosh PowerPoint</Application>
  <PresentationFormat>On-screen Show (4:3)</PresentationFormat>
  <Paragraphs>220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Calibri</vt:lpstr>
      <vt:lpstr>Calibri Light</vt:lpstr>
      <vt:lpstr>Cambria Math</vt:lpstr>
      <vt:lpstr>Mangal</vt:lpstr>
      <vt:lpstr>Wingdings</vt:lpstr>
      <vt:lpstr>Arial</vt:lpstr>
      <vt:lpstr>Office Theme</vt:lpstr>
      <vt:lpstr>CSE 574 Lecture 9:  Dynamic Programming 2</vt:lpstr>
      <vt:lpstr>Open Loop vs. Closed Loop</vt:lpstr>
      <vt:lpstr>Value of Information (cont)</vt:lpstr>
      <vt:lpstr>Summary: Open loop vs. Closed Loop</vt:lpstr>
      <vt:lpstr>Principle of Optimality</vt:lpstr>
      <vt:lpstr>Intuitive Explanation </vt:lpstr>
      <vt:lpstr>Link to Something We’ve Already Seen</vt:lpstr>
      <vt:lpstr>The Dynamic Programming Algorithm</vt:lpstr>
      <vt:lpstr>Optimality and the DP Algorithm</vt:lpstr>
      <vt:lpstr>Optimality and the DP Algorithm (cont)</vt:lpstr>
      <vt:lpstr>“Cost-to-Go”</vt:lpstr>
      <vt:lpstr>Inventory Control Problem Revisited</vt:lpstr>
      <vt:lpstr>Inventory Control Problem Revisited</vt:lpstr>
      <vt:lpstr>Inventory Example: Working it Out</vt:lpstr>
      <vt:lpstr>Inventory Example: Working it Out</vt:lpstr>
      <vt:lpstr>Inventory Example: Working it Out</vt:lpstr>
      <vt:lpstr>Inventory Example: Working it Out</vt:lpstr>
      <vt:lpstr>Open Loop vs. Closed Loop</vt:lpstr>
      <vt:lpstr>Example DP Applied to Soccer</vt:lpstr>
      <vt:lpstr>Problem Setting</vt:lpstr>
      <vt:lpstr>Problem Formulation</vt:lpstr>
      <vt:lpstr>Optimal Policy: Last Stage</vt:lpstr>
      <vt:lpstr>Optimal Policy: Second to Last Stage</vt:lpstr>
      <vt:lpstr>Chances of Winning with Optimal Closed Loop Policy</vt:lpstr>
      <vt:lpstr>Next Time…  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574 Lecture 1: Introduction </dc:title>
  <dc:creator>Microsoft Office User</dc:creator>
  <cp:lastModifiedBy>Microsoft Office User</cp:lastModifiedBy>
  <cp:revision>736</cp:revision>
  <cp:lastPrinted>2018-09-11T20:48:11Z</cp:lastPrinted>
  <dcterms:created xsi:type="dcterms:W3CDTF">2018-08-19T23:58:14Z</dcterms:created>
  <dcterms:modified xsi:type="dcterms:W3CDTF">2018-09-20T04:03:10Z</dcterms:modified>
</cp:coreProperties>
</file>

<file path=docProps/thumbnail.jpeg>
</file>